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3" r:id="rId3"/>
    <p:sldMasterId id="2147483696" r:id="rId4"/>
    <p:sldMasterId id="2147483752" r:id="rId5"/>
    <p:sldMasterId id="2147483764" r:id="rId6"/>
    <p:sldMasterId id="2147483777" r:id="rId7"/>
  </p:sldMasterIdLst>
  <p:sldIdLst>
    <p:sldId id="1369" r:id="rId8"/>
    <p:sldId id="1310" r:id="rId9"/>
    <p:sldId id="352" r:id="rId10"/>
    <p:sldId id="1335" r:id="rId11"/>
    <p:sldId id="1034" r:id="rId12"/>
    <p:sldId id="396" r:id="rId13"/>
    <p:sldId id="403" r:id="rId14"/>
    <p:sldId id="1452" r:id="rId15"/>
    <p:sldId id="1438" r:id="rId16"/>
    <p:sldId id="311" r:id="rId17"/>
    <p:sldId id="1430" r:id="rId18"/>
    <p:sldId id="1451" r:id="rId19"/>
    <p:sldId id="275" r:id="rId20"/>
    <p:sldId id="1450" r:id="rId21"/>
    <p:sldId id="1436" r:id="rId22"/>
    <p:sldId id="1423" r:id="rId23"/>
    <p:sldId id="1425" r:id="rId24"/>
    <p:sldId id="1424" r:id="rId25"/>
    <p:sldId id="1439" r:id="rId26"/>
    <p:sldId id="1432" r:id="rId2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A96"/>
    <a:srgbClr val="EB7924"/>
    <a:srgbClr val="5A3F99"/>
    <a:srgbClr val="566C11"/>
    <a:srgbClr val="CB3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>
        <p:scale>
          <a:sx n="73" d="100"/>
          <a:sy n="73" d="100"/>
        </p:scale>
        <p:origin x="198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Gautam\ECLS-B%20exhibits%20for%20Concept%20paper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Gautam\ECLS-B%20exhibits%20for%20Concept%20pap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Gautam\ECLS-B%20exhibits%20for%20Concept%20pap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Gautam\ECLS-B%20exhibits%20for%20Concept%20paper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Ferguson%20Backup%20Basics%20Files\Partner%20Survey%202024\English%20as%20of%206.3.24%20workfi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Ferguson%20Backup%20Basics%20Files\Basics%20Insights%20Survey%20Data\May%202024%20Survey%20B\Exhibits%20on%20pg%20Results%2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erguson%20Backup%20Basics%20Files\Basics%20Insights%20Survey%20Data\May%202024%20Survey%20B\Exhibits%20on%20pg%20Results%203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108281195130256"/>
          <c:y val="2.8883662064621271E-2"/>
          <c:w val="0.50408908995997914"/>
          <c:h val="0.816276966464207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'Table 118'!$AB$114</c:f>
              <c:strCache>
                <c:ptCount val="1"/>
                <c:pt idx="0">
                  <c:v>  Any graduate education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cat>
            <c:strRef>
              <c:f>'Table 118'!$AC$113:$AE$113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118'!$AC$114:$AE$114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DB-40B7-9BCC-44876F6B58E3}"/>
            </c:ext>
          </c:extLst>
        </c:ser>
        <c:ser>
          <c:idx val="1"/>
          <c:order val="1"/>
          <c:tx>
            <c:strRef>
              <c:f>'Table 118'!$AB$115</c:f>
              <c:strCache>
                <c:ptCount val="1"/>
                <c:pt idx="0">
                  <c:v>  Bachelor's degree</c:v>
                </c:pt>
              </c:strCache>
            </c:strRef>
          </c:tx>
          <c:invertIfNegative val="0"/>
          <c:cat>
            <c:strRef>
              <c:f>'Table 118'!$AC$113:$AE$113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118'!$AC$115:$AE$115</c:f>
              <c:numCache>
                <c:formatCode>General</c:formatCode>
                <c:ptCount val="3"/>
                <c:pt idx="0">
                  <c:v>1.0003556688152129</c:v>
                </c:pt>
                <c:pt idx="1">
                  <c:v>0.99821323795178651</c:v>
                </c:pt>
                <c:pt idx="2">
                  <c:v>0.99477889094627669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DB-40B7-9BCC-44876F6B58E3}"/>
            </c:ext>
          </c:extLst>
        </c:ser>
        <c:ser>
          <c:idx val="2"/>
          <c:order val="2"/>
          <c:tx>
            <c:strRef>
              <c:f>'Table 118'!$AB$116</c:f>
              <c:strCache>
                <c:ptCount val="1"/>
                <c:pt idx="0">
                  <c:v>  Some college/vocational</c:v>
                </c:pt>
              </c:strCache>
            </c:strRef>
          </c:tx>
          <c:invertIfNegative val="0"/>
          <c:cat>
            <c:strRef>
              <c:f>'Table 118'!$AC$113:$AE$113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118'!$AC$116:$AE$116</c:f>
              <c:numCache>
                <c:formatCode>General</c:formatCode>
                <c:ptCount val="3"/>
                <c:pt idx="0">
                  <c:v>0.99938431733587763</c:v>
                </c:pt>
                <c:pt idx="1">
                  <c:v>1.0040830518877621</c:v>
                </c:pt>
                <c:pt idx="2">
                  <c:v>1.0146521005336246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DB-40B7-9BCC-44876F6B58E3}"/>
            </c:ext>
          </c:extLst>
        </c:ser>
        <c:ser>
          <c:idx val="3"/>
          <c:order val="3"/>
          <c:tx>
            <c:strRef>
              <c:f>'Table 118'!$AB$117</c:f>
              <c:strCache>
                <c:ptCount val="1"/>
                <c:pt idx="0">
                  <c:v>  High school completion</c:v>
                </c:pt>
              </c:strCache>
            </c:strRef>
          </c:tx>
          <c:invertIfNegative val="0"/>
          <c:cat>
            <c:strRef>
              <c:f>'Table 118'!$AC$113:$AE$113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118'!$AC$117:$AE$117</c:f>
              <c:numCache>
                <c:formatCode>General</c:formatCode>
                <c:ptCount val="3"/>
                <c:pt idx="0">
                  <c:v>0.99642473364475725</c:v>
                </c:pt>
                <c:pt idx="1">
                  <c:v>0.98250080675630158</c:v>
                </c:pt>
                <c:pt idx="2">
                  <c:v>0.96130007475944568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DB-40B7-9BCC-44876F6B58E3}"/>
            </c:ext>
          </c:extLst>
        </c:ser>
        <c:ser>
          <c:idx val="4"/>
          <c:order val="4"/>
          <c:tx>
            <c:strRef>
              <c:f>'Table 118'!$AB$118</c:f>
              <c:strCache>
                <c:ptCount val="1"/>
                <c:pt idx="0">
                  <c:v>  Less than high school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'Table 118'!$AC$113:$AE$113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118'!$AC$118:$AE$118</c:f>
              <c:numCache>
                <c:formatCode>General</c:formatCode>
                <c:ptCount val="3"/>
                <c:pt idx="0">
                  <c:v>0.99578926797850242</c:v>
                </c:pt>
                <c:pt idx="1">
                  <c:v>0.95232336177546306</c:v>
                </c:pt>
                <c:pt idx="2">
                  <c:v>0.85336397253312435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DB-40B7-9BCC-44876F6B5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09088"/>
        <c:axId val="52410624"/>
      </c:barChart>
      <c:catAx>
        <c:axId val="5240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410624"/>
        <c:crosses val="autoZero"/>
        <c:auto val="1"/>
        <c:lblAlgn val="ctr"/>
        <c:lblOffset val="100"/>
        <c:noMultiLvlLbl val="0"/>
      </c:catAx>
      <c:valAx>
        <c:axId val="52410624"/>
        <c:scaling>
          <c:orientation val="minMax"/>
          <c:max val="1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409088"/>
        <c:crosses val="autoZero"/>
        <c:crossBetween val="between"/>
        <c:majorUnit val="0.1"/>
      </c:valAx>
    </c:plotArea>
    <c:legend>
      <c:legendPos val="l"/>
      <c:layout>
        <c:manualLayout>
          <c:xMode val="edge"/>
          <c:yMode val="edge"/>
          <c:x val="1.4787124978782196E-2"/>
          <c:y val="0.24912715795695933"/>
          <c:w val="0.37784306392862188"/>
          <c:h val="0.39412316628868965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775140107114801E-2"/>
          <c:y val="3.136076303856835E-2"/>
          <c:w val="0.47063288214139476"/>
          <c:h val="0.81559399911687014"/>
        </c:manualLayout>
      </c:layout>
      <c:lineChart>
        <c:grouping val="standard"/>
        <c:varyColors val="0"/>
        <c:ser>
          <c:idx val="0"/>
          <c:order val="0"/>
          <c:tx>
            <c:strRef>
              <c:f>Sheet3!$L$688</c:f>
              <c:strCache>
                <c:ptCount val="1"/>
                <c:pt idx="0">
                  <c:v>Some Outside Care and High Basics</c:v>
                </c:pt>
              </c:strCache>
            </c:strRef>
          </c:tx>
          <c:spPr>
            <a:ln w="28575" cap="rnd">
              <a:solidFill>
                <a:srgbClr val="038A9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38A96"/>
                </a:solidFill>
              </a:ln>
              <a:effectLst/>
            </c:spPr>
          </c:marker>
          <c:cat>
            <c:strRef>
              <c:f>Sheet3!$M$687:$Q$687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Sheet3!$M$688:$Q$688</c:f>
              <c:numCache>
                <c:formatCode>0.00</c:formatCode>
                <c:ptCount val="5"/>
                <c:pt idx="0">
                  <c:v>4.3633140000000001E-2</c:v>
                </c:pt>
                <c:pt idx="1">
                  <c:v>0.13319270666666669</c:v>
                </c:pt>
                <c:pt idx="2">
                  <c:v>0.18687780333333334</c:v>
                </c:pt>
                <c:pt idx="3">
                  <c:v>0.20495215222222221</c:v>
                </c:pt>
                <c:pt idx="4">
                  <c:v>0.19524984000000001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10-439A-8A8A-B0F49629999D}"/>
            </c:ext>
          </c:extLst>
        </c:ser>
        <c:ser>
          <c:idx val="1"/>
          <c:order val="1"/>
          <c:tx>
            <c:strRef>
              <c:f>Sheet3!$L$689</c:f>
              <c:strCache>
                <c:ptCount val="1"/>
                <c:pt idx="0">
                  <c:v>No Outside Care and High Basics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Sheet3!$M$687:$Q$687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Sheet3!$M$689:$Q$689</c:f>
              <c:numCache>
                <c:formatCode>0.00</c:formatCode>
                <c:ptCount val="5"/>
                <c:pt idx="0">
                  <c:v>-0.22250676</c:v>
                </c:pt>
                <c:pt idx="1">
                  <c:v>1.2191394444444448E-2</c:v>
                </c:pt>
                <c:pt idx="2">
                  <c:v>0.14823697888888887</c:v>
                </c:pt>
                <c:pt idx="3">
                  <c:v>0.15810605666666666</c:v>
                </c:pt>
                <c:pt idx="4">
                  <c:v>8.3791299999999999E-2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10-439A-8A8A-B0F49629999D}"/>
            </c:ext>
          </c:extLst>
        </c:ser>
        <c:ser>
          <c:idx val="2"/>
          <c:order val="2"/>
          <c:tx>
            <c:strRef>
              <c:f>Sheet3!$L$690</c:f>
              <c:strCache>
                <c:ptCount val="1"/>
                <c:pt idx="0">
                  <c:v>Some Outside Care and Low Basics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Sheet3!$M$687:$Q$687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Sheet3!$M$690:$Q$690</c:f>
              <c:numCache>
                <c:formatCode>0.00</c:formatCode>
                <c:ptCount val="5"/>
                <c:pt idx="0">
                  <c:v>-1.0291110999999999</c:v>
                </c:pt>
                <c:pt idx="1">
                  <c:v>-0.84493521111111092</c:v>
                </c:pt>
                <c:pt idx="2">
                  <c:v>-0.71022384555555551</c:v>
                </c:pt>
                <c:pt idx="3">
                  <c:v>-0.59489442000000003</c:v>
                </c:pt>
                <c:pt idx="4">
                  <c:v>-0.46912682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10-439A-8A8A-B0F49629999D}"/>
            </c:ext>
          </c:extLst>
        </c:ser>
        <c:ser>
          <c:idx val="3"/>
          <c:order val="3"/>
          <c:tx>
            <c:strRef>
              <c:f>Sheet3!$L$691</c:f>
              <c:strCache>
                <c:ptCount val="1"/>
                <c:pt idx="0">
                  <c:v>No Outside Care and Low Basics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Sheet3!$M$687:$Q$687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Sheet3!$M$691:$Q$691</c:f>
              <c:numCache>
                <c:formatCode>0.00</c:formatCode>
                <c:ptCount val="5"/>
                <c:pt idx="0">
                  <c:v>-1.0006440000000001</c:v>
                </c:pt>
                <c:pt idx="1">
                  <c:v>-0.93492755444444453</c:v>
                </c:pt>
                <c:pt idx="2">
                  <c:v>-0.79941368888888886</c:v>
                </c:pt>
                <c:pt idx="3">
                  <c:v>-0.59180105111111103</c:v>
                </c:pt>
                <c:pt idx="4">
                  <c:v>-0.44176979999999999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510-439A-8A8A-B0F496299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0962832"/>
        <c:axId val="2040957552"/>
      </c:lineChart>
      <c:catAx>
        <c:axId val="2040962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Months of Age</a:t>
                </a:r>
              </a:p>
            </c:rich>
          </c:tx>
          <c:layout>
            <c:manualLayout>
              <c:xMode val="edge"/>
              <c:yMode val="edge"/>
              <c:x val="0.28516461761809525"/>
              <c:y val="0.920563379762999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0957552"/>
        <c:crosses val="autoZero"/>
        <c:auto val="1"/>
        <c:lblAlgn val="ctr"/>
        <c:lblOffset val="100"/>
        <c:noMultiLvlLbl val="0"/>
      </c:catAx>
      <c:valAx>
        <c:axId val="204095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Standard Deviation 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096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523059712712612"/>
          <c:y val="0.14339889463697303"/>
          <c:w val="0.38674511885545276"/>
          <c:h val="0.70597196174777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217135993594023E-2"/>
          <c:y val="1.7767968218645364E-2"/>
          <c:w val="0.9139009742426264"/>
          <c:h val="0.808902174912658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'[3]Table 119'!$AB$70</c:f>
              <c:strCache>
                <c:ptCount val="1"/>
                <c:pt idx="0">
                  <c:v>  Any graduate education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</c:spPr>
          <c:invertIfNegative val="0"/>
          <c:cat>
            <c:strRef>
              <c:f>'[3]Table 119'!$AC$69:$AF$69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119'!$AC$70:$AF$70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0-416E-912D-A058005358C4}"/>
            </c:ext>
          </c:extLst>
        </c:ser>
        <c:ser>
          <c:idx val="1"/>
          <c:order val="1"/>
          <c:tx>
            <c:strRef>
              <c:f>'[3]Table 119'!$AB$71</c:f>
              <c:strCache>
                <c:ptCount val="1"/>
                <c:pt idx="0">
                  <c:v>  Bachelor's degree</c:v>
                </c:pt>
              </c:strCache>
            </c:strRef>
          </c:tx>
          <c:invertIfNegative val="0"/>
          <c:cat>
            <c:strRef>
              <c:f>'[3]Table 119'!$AC$69:$AF$69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119'!$AC$71:$AF$71</c:f>
              <c:numCache>
                <c:formatCode>General</c:formatCode>
                <c:ptCount val="4"/>
                <c:pt idx="0">
                  <c:v>0.9801605569006222</c:v>
                </c:pt>
                <c:pt idx="1">
                  <c:v>0.95090353568748753</c:v>
                </c:pt>
                <c:pt idx="2">
                  <c:v>0.91648706922064649</c:v>
                </c:pt>
                <c:pt idx="3">
                  <c:v>0.90342473627324915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F0-416E-912D-A058005358C4}"/>
            </c:ext>
          </c:extLst>
        </c:ser>
        <c:ser>
          <c:idx val="2"/>
          <c:order val="2"/>
          <c:tx>
            <c:strRef>
              <c:f>'[3]Table 119'!$AB$72</c:f>
              <c:strCache>
                <c:ptCount val="1"/>
                <c:pt idx="0">
                  <c:v>  Some college/vocational</c:v>
                </c:pt>
              </c:strCache>
            </c:strRef>
          </c:tx>
          <c:invertIfNegative val="0"/>
          <c:cat>
            <c:strRef>
              <c:f>'[3]Table 119'!$AC$69:$AF$69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119'!$AC$72:$AF$72</c:f>
              <c:numCache>
                <c:formatCode>General</c:formatCode>
                <c:ptCount val="4"/>
                <c:pt idx="0">
                  <c:v>0.93371908854435204</c:v>
                </c:pt>
                <c:pt idx="1">
                  <c:v>0.85621501704599245</c:v>
                </c:pt>
                <c:pt idx="2">
                  <c:v>0.78852769324818006</c:v>
                </c:pt>
                <c:pt idx="3">
                  <c:v>0.76829748507337958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F0-416E-912D-A058005358C4}"/>
            </c:ext>
          </c:extLst>
        </c:ser>
        <c:ser>
          <c:idx val="3"/>
          <c:order val="3"/>
          <c:tx>
            <c:strRef>
              <c:f>'[3]Table 119'!$AB$73</c:f>
              <c:strCache>
                <c:ptCount val="1"/>
                <c:pt idx="0">
                  <c:v>  High school completion</c:v>
                </c:pt>
              </c:strCache>
            </c:strRef>
          </c:tx>
          <c:invertIfNegative val="0"/>
          <c:cat>
            <c:strRef>
              <c:f>'[3]Table 119'!$AC$69:$AF$69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119'!$AC$73:$AF$73</c:f>
              <c:numCache>
                <c:formatCode>General</c:formatCode>
                <c:ptCount val="4"/>
                <c:pt idx="0">
                  <c:v>0.90590920174145151</c:v>
                </c:pt>
                <c:pt idx="1">
                  <c:v>0.78473114756602569</c:v>
                </c:pt>
                <c:pt idx="2">
                  <c:v>0.68509725683295009</c:v>
                </c:pt>
                <c:pt idx="3">
                  <c:v>0.65651648140287466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F0-416E-912D-A058005358C4}"/>
            </c:ext>
          </c:extLst>
        </c:ser>
        <c:ser>
          <c:idx val="4"/>
          <c:order val="4"/>
          <c:tx>
            <c:strRef>
              <c:f>'[3]Table 119'!$AB$74</c:f>
              <c:strCache>
                <c:ptCount val="1"/>
                <c:pt idx="0">
                  <c:v>  Less than high school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</c:spPr>
          <c:invertIfNegative val="0"/>
          <c:cat>
            <c:strRef>
              <c:f>'[3]Table 119'!$AC$69:$AF$69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119'!$AC$74:$AF$74</c:f>
              <c:numCache>
                <c:formatCode>General</c:formatCode>
                <c:ptCount val="4"/>
                <c:pt idx="0">
                  <c:v>0.8473905228140356</c:v>
                </c:pt>
                <c:pt idx="1">
                  <c:v>0.67601709704879875</c:v>
                </c:pt>
                <c:pt idx="2">
                  <c:v>0.54776172113593657</c:v>
                </c:pt>
                <c:pt idx="3">
                  <c:v>0.5206517600098457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F0-416E-912D-A05800535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819072"/>
        <c:axId val="52820608"/>
      </c:barChart>
      <c:catAx>
        <c:axId val="5281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820608"/>
        <c:crosses val="autoZero"/>
        <c:auto val="1"/>
        <c:lblAlgn val="ctr"/>
        <c:lblOffset val="100"/>
        <c:noMultiLvlLbl val="0"/>
      </c:catAx>
      <c:valAx>
        <c:axId val="52820608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819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731752591423137"/>
          <c:y val="3.3534493732094363E-2"/>
          <c:w val="0.51186376067033579"/>
          <c:h val="0.846541906441816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'Table 118'!$AB$20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cat>
            <c:strRef>
              <c:f>'Table 118'!$AC$19:$AE$19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118'!$AC$20:$AE$20</c:f>
              <c:numCache>
                <c:formatCode>0.00</c:formatCode>
                <c:ptCount val="3"/>
                <c:pt idx="0">
                  <c:v>1.0001147191387749</c:v>
                </c:pt>
                <c:pt idx="1">
                  <c:v>0.99244755105030857</c:v>
                </c:pt>
                <c:pt idx="2">
                  <c:v>0.97162734072577761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B-4233-8F32-8E967A314C34}"/>
            </c:ext>
          </c:extLst>
        </c:ser>
        <c:ser>
          <c:idx val="1"/>
          <c:order val="1"/>
          <c:tx>
            <c:strRef>
              <c:f>'Table 118'!$AB$21</c:f>
              <c:strCache>
                <c:ptCount val="1"/>
                <c:pt idx="0">
                  <c:v>Asian</c:v>
                </c:pt>
              </c:strCache>
            </c:strRef>
          </c:tx>
          <c:invertIfNegative val="0"/>
          <c:cat>
            <c:strRef>
              <c:f>'Table 118'!$AC$19:$AE$19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118'!$AC$21:$AE$21</c:f>
              <c:numCache>
                <c:formatCode>0.00</c:formatCode>
                <c:ptCount val="3"/>
                <c:pt idx="0">
                  <c:v>0.99981540251899448</c:v>
                </c:pt>
                <c:pt idx="1">
                  <c:v>0.98375900739755262</c:v>
                </c:pt>
                <c:pt idx="2">
                  <c:v>0.89976833787336907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0B-4233-8F32-8E967A314C34}"/>
            </c:ext>
          </c:extLst>
        </c:ser>
        <c:ser>
          <c:idx val="2"/>
          <c:order val="2"/>
          <c:tx>
            <c:strRef>
              <c:f>'Table 118'!$AB$22</c:f>
              <c:strCache>
                <c:ptCount val="1"/>
                <c:pt idx="0">
                  <c:v>Black</c:v>
                </c:pt>
              </c:strCache>
            </c:strRef>
          </c:tx>
          <c:invertIfNegative val="0"/>
          <c:cat>
            <c:strRef>
              <c:f>'Table 118'!$AC$19:$AE$19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118'!$AC$22:$AE$22</c:f>
              <c:numCache>
                <c:formatCode>0.00</c:formatCode>
                <c:ptCount val="3"/>
                <c:pt idx="0">
                  <c:v>0.99361215568084649</c:v>
                </c:pt>
                <c:pt idx="1">
                  <c:v>0.95362632343483911</c:v>
                </c:pt>
                <c:pt idx="2">
                  <c:v>0.8890899794922732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0B-4233-8F32-8E967A314C34}"/>
            </c:ext>
          </c:extLst>
        </c:ser>
        <c:ser>
          <c:idx val="3"/>
          <c:order val="3"/>
          <c:tx>
            <c:strRef>
              <c:f>'Table 118'!$AB$23</c:f>
              <c:strCache>
                <c:ptCount val="1"/>
                <c:pt idx="0">
                  <c:v>Hispanic</c:v>
                </c:pt>
              </c:strCache>
            </c:strRef>
          </c:tx>
          <c:invertIfNegative val="0"/>
          <c:cat>
            <c:strRef>
              <c:f>'Table 118'!$AC$19:$AE$19</c:f>
              <c:strCache>
                <c:ptCount val="3"/>
                <c:pt idx="0">
                  <c:v>Explores objects</c:v>
                </c:pt>
                <c:pt idx="1">
                  <c:v>Explores  purposefully</c:v>
                </c:pt>
                <c:pt idx="2">
                  <c:v>Jabbers expressively</c:v>
                </c:pt>
              </c:strCache>
            </c:strRef>
          </c:cat>
          <c:val>
            <c:numRef>
              <c:f>'Table 118'!$AC$23:$AE$23</c:f>
              <c:numCache>
                <c:formatCode>0.00</c:formatCode>
                <c:ptCount val="3"/>
                <c:pt idx="0">
                  <c:v>0.9973492599527175</c:v>
                </c:pt>
                <c:pt idx="1">
                  <c:v>0.97926963424108526</c:v>
                </c:pt>
                <c:pt idx="2">
                  <c:v>0.92597672757571092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0B-4233-8F32-8E967A314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777344"/>
        <c:axId val="52778880"/>
      </c:barChart>
      <c:catAx>
        <c:axId val="52777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2778880"/>
        <c:crosses val="autoZero"/>
        <c:auto val="1"/>
        <c:lblAlgn val="ctr"/>
        <c:lblOffset val="100"/>
        <c:noMultiLvlLbl val="0"/>
      </c:catAx>
      <c:valAx>
        <c:axId val="52778880"/>
        <c:scaling>
          <c:orientation val="minMax"/>
          <c:max val="1"/>
          <c:min val="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77734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9.8396362731123399E-2"/>
          <c:y val="0.16271178875430439"/>
          <c:w val="0.21258044437919657"/>
          <c:h val="0.51439808102733142"/>
        </c:manualLayout>
      </c:layout>
      <c:overlay val="0"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60831192680063"/>
          <c:y val="9.1120364674876428E-2"/>
          <c:w val="0.86232852241639091"/>
          <c:h val="0.76769837780254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'[3]Table 119'!$AP$88</c:f>
              <c:strCache>
                <c:ptCount val="1"/>
                <c:pt idx="0">
                  <c:v>  White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</c:spPr>
          <c:invertIfNegative val="0"/>
          <c:cat>
            <c:strRef>
              <c:f>'[3]Table 119'!$AQ$87:$AT$87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119'!$AQ$88:$AT$88</c:f>
              <c:numCache>
                <c:formatCode>General</c:formatCode>
                <c:ptCount val="4"/>
                <c:pt idx="0">
                  <c:v>0.980952040344516</c:v>
                </c:pt>
                <c:pt idx="1">
                  <c:v>0.94633123899483773</c:v>
                </c:pt>
                <c:pt idx="2">
                  <c:v>0.90917858495622406</c:v>
                </c:pt>
                <c:pt idx="3">
                  <c:v>0.89559374653273749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7B-4D61-AD9B-B3956F6196B2}"/>
            </c:ext>
          </c:extLst>
        </c:ser>
        <c:ser>
          <c:idx val="1"/>
          <c:order val="1"/>
          <c:tx>
            <c:strRef>
              <c:f>'[3]Table 119'!$AP$89</c:f>
              <c:strCache>
                <c:ptCount val="1"/>
                <c:pt idx="0">
                  <c:v>  Asian</c:v>
                </c:pt>
              </c:strCache>
            </c:strRef>
          </c:tx>
          <c:invertIfNegative val="0"/>
          <c:cat>
            <c:strRef>
              <c:f>'[3]Table 119'!$AQ$87:$AT$87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119'!$AQ$89:$AT$89</c:f>
              <c:numCache>
                <c:formatCode>General</c:formatCode>
                <c:ptCount val="4"/>
                <c:pt idx="0">
                  <c:v>0.91235020814369661</c:v>
                </c:pt>
                <c:pt idx="1">
                  <c:v>0.82627007457470236</c:v>
                </c:pt>
                <c:pt idx="2">
                  <c:v>0.75695124444295403</c:v>
                </c:pt>
                <c:pt idx="3">
                  <c:v>0.73690852832929465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7B-4D61-AD9B-B3956F6196B2}"/>
            </c:ext>
          </c:extLst>
        </c:ser>
        <c:ser>
          <c:idx val="2"/>
          <c:order val="2"/>
          <c:tx>
            <c:strRef>
              <c:f>'[3]Table 119'!$AP$90</c:f>
              <c:strCache>
                <c:ptCount val="1"/>
                <c:pt idx="0">
                  <c:v>  Black</c:v>
                </c:pt>
              </c:strCache>
            </c:strRef>
          </c:tx>
          <c:invertIfNegative val="0"/>
          <c:cat>
            <c:strRef>
              <c:f>'[3]Table 119'!$AQ$87:$AT$87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119'!$AQ$90:$AT$90</c:f>
              <c:numCache>
                <c:formatCode>General</c:formatCode>
                <c:ptCount val="4"/>
                <c:pt idx="0">
                  <c:v>0.87809032143703669</c:v>
                </c:pt>
                <c:pt idx="1">
                  <c:v>0.7449941782216849</c:v>
                </c:pt>
                <c:pt idx="2">
                  <c:v>0.64262983092736325</c:v>
                </c:pt>
                <c:pt idx="3">
                  <c:v>0.61614610072561227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7B-4D61-AD9B-B3956F6196B2}"/>
            </c:ext>
          </c:extLst>
        </c:ser>
        <c:ser>
          <c:idx val="3"/>
          <c:order val="3"/>
          <c:tx>
            <c:strRef>
              <c:f>'[3]Table 119'!$AP$91</c:f>
              <c:strCache>
                <c:ptCount val="1"/>
                <c:pt idx="0">
                  <c:v>  Hispanic</c:v>
                </c:pt>
              </c:strCache>
            </c:strRef>
          </c:tx>
          <c:invertIfNegative val="0"/>
          <c:cat>
            <c:strRef>
              <c:f>'[3]Table 119'!$AQ$87:$AT$87</c:f>
              <c:strCache>
                <c:ptCount val="4"/>
                <c:pt idx="0">
                  <c:v>Receptive vocabulary</c:v>
                </c:pt>
                <c:pt idx="1">
                  <c:v>Expressive vocabulary</c:v>
                </c:pt>
                <c:pt idx="2">
                  <c:v>Listening comprehension</c:v>
                </c:pt>
                <c:pt idx="3">
                  <c:v>Matching/ discrimination</c:v>
                </c:pt>
              </c:strCache>
            </c:strRef>
          </c:cat>
          <c:val>
            <c:numRef>
              <c:f>'[3]Table 119'!$AQ$91:$AT$91</c:f>
              <c:numCache>
                <c:formatCode>General</c:formatCode>
                <c:ptCount val="4"/>
                <c:pt idx="0">
                  <c:v>0.8658588053891022</c:v>
                </c:pt>
                <c:pt idx="1">
                  <c:v>0.7184422355955119</c:v>
                </c:pt>
                <c:pt idx="2">
                  <c:v>0.60748567607682025</c:v>
                </c:pt>
                <c:pt idx="3">
                  <c:v>0.5823438750499822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7B-4D61-AD9B-B3956F619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933376"/>
        <c:axId val="52934912"/>
      </c:barChart>
      <c:catAx>
        <c:axId val="52933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934912"/>
        <c:crosses val="autoZero"/>
        <c:auto val="1"/>
        <c:lblAlgn val="ctr"/>
        <c:lblOffset val="100"/>
        <c:noMultiLvlLbl val="0"/>
      </c:catAx>
      <c:valAx>
        <c:axId val="52934912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933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260313737148515"/>
          <c:y val="2.5338758524170581E-2"/>
          <c:w val="0.35164274502178766"/>
          <c:h val="0.9493224829516588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38A96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EB79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61-4F2D-8171-E8CE250DD98E}"/>
              </c:ext>
            </c:extLst>
          </c:dPt>
          <c:dPt>
            <c:idx val="6"/>
            <c:invertIfNegative val="0"/>
            <c:bubble3D val="0"/>
            <c:spPr>
              <a:solidFill>
                <a:srgbClr val="EB79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A61-4F2D-8171-E8CE250DD98E}"/>
              </c:ext>
            </c:extLst>
          </c:dPt>
          <c:dPt>
            <c:idx val="7"/>
            <c:invertIfNegative val="0"/>
            <c:bubble3D val="0"/>
            <c:spPr>
              <a:solidFill>
                <a:srgbClr val="EB79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61-4F2D-8171-E8CE250DD98E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EB7924"/>
                      </a:solidFill>
                      <a:latin typeface="Gotham Medium" pitchFamily="50" charset="0"/>
                      <a:ea typeface="+mn-ea"/>
                      <a:cs typeface="Gotham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A61-4F2D-8171-E8CE250DD98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EB7924"/>
                      </a:solidFill>
                      <a:latin typeface="Gotham Medium" pitchFamily="50" charset="0"/>
                      <a:ea typeface="+mn-ea"/>
                      <a:cs typeface="Gotham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A61-4F2D-8171-E8CE250DD98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EB7924"/>
                      </a:solidFill>
                      <a:latin typeface="Gotham Medium" pitchFamily="50" charset="0"/>
                      <a:ea typeface="+mn-ea"/>
                      <a:cs typeface="Gotham Medium" pitchFamily="50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A61-4F2D-8171-E8CE250DD9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 Medium" pitchFamily="50" charset="0"/>
                    <a:ea typeface="+mn-ea"/>
                    <a:cs typeface="Gotham Medium" pitchFamily="50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Sheet6!$C$729:$C$736</c:f>
              <c:strCache>
                <c:ptCount val="8"/>
                <c:pt idx="0">
                  <c:v>I given presentations using slide decks.</c:v>
                </c:pt>
                <c:pt idx="1">
                  <c:v>I communicate … on social media or other channels</c:v>
                </c:pt>
                <c:pt idx="2">
                  <c:v>I lead hands-on activities.</c:v>
                </c:pt>
                <c:pt idx="3">
                  <c:v>I show The Basics videos.</c:v>
                </c:pt>
                <c:pt idx="4">
                  <c:v>I model how to do them.</c:v>
                </c:pt>
                <c:pt idx="5">
                  <c:v>I encourage people to sign up for Basics Insights</c:v>
                </c:pt>
                <c:pt idx="6">
                  <c:v>I distribute handouts or other resources …</c:v>
                </c:pt>
                <c:pt idx="7">
                  <c:v>I have conversations about them.</c:v>
                </c:pt>
              </c:strCache>
            </c:strRef>
          </c:cat>
          <c:val>
            <c:numRef>
              <c:f>Sheet6!$D$729:$D$736</c:f>
              <c:numCache>
                <c:formatCode>0%</c:formatCode>
                <c:ptCount val="8"/>
                <c:pt idx="0">
                  <c:v>0.14000000000000001</c:v>
                </c:pt>
                <c:pt idx="1">
                  <c:v>0.22</c:v>
                </c:pt>
                <c:pt idx="2">
                  <c:v>0.22</c:v>
                </c:pt>
                <c:pt idx="3">
                  <c:v>0.23</c:v>
                </c:pt>
                <c:pt idx="4">
                  <c:v>0.33</c:v>
                </c:pt>
                <c:pt idx="5">
                  <c:v>0.56999999999999995</c:v>
                </c:pt>
                <c:pt idx="6">
                  <c:v>0.65</c:v>
                </c:pt>
                <c:pt idx="7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61-4F2D-8171-E8CE250DD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71117072"/>
        <c:axId val="1171113232"/>
      </c:barChart>
      <c:catAx>
        <c:axId val="1171117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ea typeface="+mn-ea"/>
                <a:cs typeface="Gotham Medium" pitchFamily="50" charset="0"/>
              </a:defRPr>
            </a:pPr>
            <a:endParaRPr lang="en-US"/>
          </a:p>
        </c:txPr>
        <c:crossAx val="1171113232"/>
        <c:crosses val="autoZero"/>
        <c:auto val="1"/>
        <c:lblAlgn val="ctr"/>
        <c:lblOffset val="100"/>
        <c:noMultiLvlLbl val="0"/>
      </c:catAx>
      <c:valAx>
        <c:axId val="11711132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7111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1561900388671"/>
          <c:y val="0.11038690476190476"/>
          <c:w val="0.64581670666507307"/>
          <c:h val="0.82057063179602552"/>
        </c:manualLayout>
      </c:layout>
      <c:lineChart>
        <c:grouping val="standard"/>
        <c:varyColors val="0"/>
        <c:ser>
          <c:idx val="0"/>
          <c:order val="0"/>
          <c:tx>
            <c:strRef>
              <c:f>'Results 3'!$L$1193</c:f>
              <c:strCache>
                <c:ptCount val="1"/>
                <c:pt idx="0">
                  <c:v>Without Basics Insights Messages</c:v>
                </c:pt>
              </c:strCache>
            </c:strRef>
          </c:tx>
          <c:spPr>
            <a:ln w="28575" cap="rnd">
              <a:solidFill>
                <a:srgbClr val="038A9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38A96"/>
                </a:solidFill>
              </a:ln>
              <a:effectLst/>
            </c:spPr>
          </c:marker>
          <c:cat>
            <c:strRef>
              <c:f>'Results 3'!$M$1192:$R$1192</c:f>
              <c:strCache>
                <c:ptCount val="6"/>
                <c:pt idx="0">
                  <c:v>18-34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42-47</c:v>
                </c:pt>
                <c:pt idx="5">
                  <c:v>48-60</c:v>
                </c:pt>
              </c:strCache>
            </c:strRef>
          </c:cat>
          <c:val>
            <c:numRef>
              <c:f>'Results 3'!$M$1193:$R$1193</c:f>
              <c:numCache>
                <c:formatCode>0.00</c:formatCode>
                <c:ptCount val="6"/>
                <c:pt idx="0">
                  <c:v>-0.93766360000000004</c:v>
                </c:pt>
                <c:pt idx="1">
                  <c:v>-0.5684549000000001</c:v>
                </c:pt>
                <c:pt idx="2">
                  <c:v>-0.29832950000000003</c:v>
                </c:pt>
                <c:pt idx="3">
                  <c:v>-7.7863733333333365E-2</c:v>
                </c:pt>
                <c:pt idx="4">
                  <c:v>0.14710806666666662</c:v>
                </c:pt>
                <c:pt idx="5">
                  <c:v>0.37896339999999995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4A-4C2C-905E-087A13D6E95C}"/>
            </c:ext>
          </c:extLst>
        </c:ser>
        <c:ser>
          <c:idx val="1"/>
          <c:order val="1"/>
          <c:tx>
            <c:strRef>
              <c:f>'Results 3'!$L$1194</c:f>
              <c:strCache>
                <c:ptCount val="1"/>
                <c:pt idx="0">
                  <c:v>With Basics Insights Messages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'Results 3'!$M$1192:$R$1192</c:f>
              <c:strCache>
                <c:ptCount val="6"/>
                <c:pt idx="0">
                  <c:v>18-34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42-47</c:v>
                </c:pt>
                <c:pt idx="5">
                  <c:v>48-60</c:v>
                </c:pt>
              </c:strCache>
            </c:strRef>
          </c:cat>
          <c:val>
            <c:numRef>
              <c:f>'Results 3'!$M$1194:$R$1194</c:f>
              <c:numCache>
                <c:formatCode>0.00</c:formatCode>
                <c:ptCount val="6"/>
                <c:pt idx="0">
                  <c:v>-0.93766360000000004</c:v>
                </c:pt>
                <c:pt idx="1">
                  <c:v>-0.52407890000000001</c:v>
                </c:pt>
                <c:pt idx="2">
                  <c:v>-0.2095775</c:v>
                </c:pt>
                <c:pt idx="3">
                  <c:v>5.5264266666666652E-2</c:v>
                </c:pt>
                <c:pt idx="4">
                  <c:v>0.3246120666666667</c:v>
                </c:pt>
                <c:pt idx="5">
                  <c:v>0.60084340000000003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4A-4C2C-905E-087A13D6E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7926160"/>
        <c:axId val="1147932400"/>
      </c:lineChart>
      <c:catAx>
        <c:axId val="114792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ea typeface="+mn-ea"/>
                <a:cs typeface="Gotham Medium" pitchFamily="50" charset="0"/>
              </a:defRPr>
            </a:pPr>
            <a:endParaRPr lang="en-US"/>
          </a:p>
        </c:txPr>
        <c:crossAx val="1147932400"/>
        <c:crosses val="autoZero"/>
        <c:auto val="1"/>
        <c:lblAlgn val="ctr"/>
        <c:lblOffset val="100"/>
        <c:noMultiLvlLbl val="0"/>
      </c:catAx>
      <c:valAx>
        <c:axId val="114793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ea typeface="+mn-ea"/>
                <a:cs typeface="Gotham Medium" pitchFamily="50" charset="0"/>
              </a:defRPr>
            </a:pPr>
            <a:endParaRPr lang="en-US"/>
          </a:p>
        </c:txPr>
        <c:crossAx val="114792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157587508977034E-2"/>
          <c:y val="0.33445139670041246"/>
          <c:w val="0.21655097237374052"/>
          <c:h val="0.52184101987251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otham Medium" pitchFamily="50" charset="0"/>
              <a:ea typeface="+mn-ea"/>
              <a:cs typeface="Gotham Medium" pitchFamily="50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9548551037589"/>
          <c:y val="0.12459981410719818"/>
          <c:w val="0.51517898814178853"/>
          <c:h val="0.81262392241643022"/>
        </c:manualLayout>
      </c:layout>
      <c:lineChart>
        <c:grouping val="standard"/>
        <c:varyColors val="0"/>
        <c:ser>
          <c:idx val="2"/>
          <c:order val="0"/>
          <c:tx>
            <c:strRef>
              <c:f>'Results 3'!$L$1214</c:f>
              <c:strCache>
                <c:ptCount val="1"/>
                <c:pt idx="0">
                  <c:v>Without Basics Insights Messages</c:v>
                </c:pt>
              </c:strCache>
            </c:strRef>
          </c:tx>
          <c:spPr>
            <a:ln>
              <a:solidFill>
                <a:srgbClr val="038A96"/>
              </a:solidFill>
            </a:ln>
          </c:spPr>
          <c:cat>
            <c:strRef>
              <c:f>'Results 3'!$M$1213:$R$1213</c:f>
              <c:strCache>
                <c:ptCount val="6"/>
                <c:pt idx="0">
                  <c:v>18-34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42-47</c:v>
                </c:pt>
                <c:pt idx="5">
                  <c:v>48-60</c:v>
                </c:pt>
              </c:strCache>
            </c:strRef>
          </c:cat>
          <c:val>
            <c:numRef>
              <c:f>'Results 3'!$M$1214:$R$1214</c:f>
              <c:numCache>
                <c:formatCode>0.00</c:formatCode>
                <c:ptCount val="6"/>
                <c:pt idx="0">
                  <c:v>-0.40962660000000001</c:v>
                </c:pt>
                <c:pt idx="1">
                  <c:v>-0.34584690000000001</c:v>
                </c:pt>
                <c:pt idx="2">
                  <c:v>-0.24617606666666672</c:v>
                </c:pt>
                <c:pt idx="3">
                  <c:v>-0.17698536666666667</c:v>
                </c:pt>
                <c:pt idx="4">
                  <c:v>-5.2149466666666679E-2</c:v>
                </c:pt>
                <c:pt idx="5">
                  <c:v>7.036340000000002E-2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F0-48D3-A391-453E0090A82E}"/>
            </c:ext>
          </c:extLst>
        </c:ser>
        <c:ser>
          <c:idx val="3"/>
          <c:order val="1"/>
          <c:tx>
            <c:strRef>
              <c:f>'Results 3'!$L$1215</c:f>
              <c:strCache>
                <c:ptCount val="1"/>
                <c:pt idx="0">
                  <c:v>With Basics Insights Messages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cat>
            <c:strRef>
              <c:f>'Results 3'!$M$1213:$R$1213</c:f>
              <c:strCache>
                <c:ptCount val="6"/>
                <c:pt idx="0">
                  <c:v>18-34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42-47</c:v>
                </c:pt>
                <c:pt idx="5">
                  <c:v>48-60</c:v>
                </c:pt>
              </c:strCache>
            </c:strRef>
          </c:cat>
          <c:val>
            <c:numRef>
              <c:f>'Results 3'!$M$1215:$R$1215</c:f>
              <c:numCache>
                <c:formatCode>0.00</c:formatCode>
                <c:ptCount val="6"/>
                <c:pt idx="0">
                  <c:v>-0.40962660000000001</c:v>
                </c:pt>
                <c:pt idx="1">
                  <c:v>-0.30424890000000004</c:v>
                </c:pt>
                <c:pt idx="2">
                  <c:v>-0.16298006666666667</c:v>
                </c:pt>
                <c:pt idx="3">
                  <c:v>-5.219136666666669E-2</c:v>
                </c:pt>
                <c:pt idx="4">
                  <c:v>0.11424253333333333</c:v>
                </c:pt>
                <c:pt idx="5">
                  <c:v>0.27835340000000003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F0-48D3-A391-453E0090A82E}"/>
            </c:ext>
          </c:extLst>
        </c:ser>
        <c:ser>
          <c:idx val="0"/>
          <c:order val="2"/>
          <c:tx>
            <c:strRef>
              <c:f>'Results 3'!$L$1214</c:f>
              <c:strCache>
                <c:ptCount val="1"/>
                <c:pt idx="0">
                  <c:v>Without Basics Insights Messages</c:v>
                </c:pt>
              </c:strCache>
            </c:strRef>
          </c:tx>
          <c:spPr>
            <a:ln w="28575" cap="rnd">
              <a:solidFill>
                <a:srgbClr val="038A9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38A96"/>
                </a:solidFill>
              </a:ln>
              <a:effectLst/>
            </c:spPr>
          </c:marker>
          <c:cat>
            <c:strRef>
              <c:f>'Results 3'!$M$1213:$R$1213</c:f>
              <c:strCache>
                <c:ptCount val="6"/>
                <c:pt idx="0">
                  <c:v>18-34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42-47</c:v>
                </c:pt>
                <c:pt idx="5">
                  <c:v>48-60</c:v>
                </c:pt>
              </c:strCache>
            </c:strRef>
          </c:cat>
          <c:val>
            <c:numRef>
              <c:f>'Results 3'!$M$1214:$R$1214</c:f>
              <c:numCache>
                <c:formatCode>0.00</c:formatCode>
                <c:ptCount val="6"/>
                <c:pt idx="0">
                  <c:v>-0.40962660000000001</c:v>
                </c:pt>
                <c:pt idx="1">
                  <c:v>-0.34584690000000001</c:v>
                </c:pt>
                <c:pt idx="2">
                  <c:v>-0.24617606666666672</c:v>
                </c:pt>
                <c:pt idx="3">
                  <c:v>-0.17698536666666667</c:v>
                </c:pt>
                <c:pt idx="4">
                  <c:v>-5.2149466666666679E-2</c:v>
                </c:pt>
                <c:pt idx="5">
                  <c:v>7.036340000000002E-2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7F0-48D3-A391-453E0090A82E}"/>
            </c:ext>
          </c:extLst>
        </c:ser>
        <c:ser>
          <c:idx val="1"/>
          <c:order val="3"/>
          <c:tx>
            <c:strRef>
              <c:f>'Results 3'!$L$1215</c:f>
              <c:strCache>
                <c:ptCount val="1"/>
                <c:pt idx="0">
                  <c:v>With Basics Insights Messages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'Results 3'!$M$1213:$R$1213</c:f>
              <c:strCache>
                <c:ptCount val="6"/>
                <c:pt idx="0">
                  <c:v>18-34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42-47</c:v>
                </c:pt>
                <c:pt idx="5">
                  <c:v>48-60</c:v>
                </c:pt>
              </c:strCache>
            </c:strRef>
          </c:cat>
          <c:val>
            <c:numRef>
              <c:f>'Results 3'!$M$1215:$R$1215</c:f>
              <c:numCache>
                <c:formatCode>0.00</c:formatCode>
                <c:ptCount val="6"/>
                <c:pt idx="0">
                  <c:v>-0.40962660000000001</c:v>
                </c:pt>
                <c:pt idx="1">
                  <c:v>-0.30424890000000004</c:v>
                </c:pt>
                <c:pt idx="2">
                  <c:v>-0.16298006666666667</c:v>
                </c:pt>
                <c:pt idx="3">
                  <c:v>-5.219136666666669E-2</c:v>
                </c:pt>
                <c:pt idx="4">
                  <c:v>0.11424253333333333</c:v>
                </c:pt>
                <c:pt idx="5">
                  <c:v>0.27835340000000003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7F0-48D3-A391-453E0090A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7903600"/>
        <c:axId val="1147903120"/>
      </c:lineChart>
      <c:catAx>
        <c:axId val="114790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ea typeface="+mn-ea"/>
                <a:cs typeface="Gotham Medium" pitchFamily="50" charset="0"/>
              </a:defRPr>
            </a:pPr>
            <a:endParaRPr lang="en-US"/>
          </a:p>
        </c:txPr>
        <c:crossAx val="1147903120"/>
        <c:crosses val="autoZero"/>
        <c:auto val="1"/>
        <c:lblAlgn val="ctr"/>
        <c:lblOffset val="100"/>
        <c:noMultiLvlLbl val="0"/>
      </c:catAx>
      <c:valAx>
        <c:axId val="114790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ea typeface="+mn-ea"/>
                <a:cs typeface="Gotham Medium" pitchFamily="50" charset="0"/>
              </a:defRPr>
            </a:pPr>
            <a:endParaRPr lang="en-US"/>
          </a:p>
        </c:txPr>
        <c:crossAx val="1147903600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720757314811317E-2"/>
          <c:y val="1.2714165937591134E-2"/>
          <c:w val="0.50440152368245073"/>
          <c:h val="0.8594519174686498"/>
        </c:manualLayout>
      </c:layout>
      <c:lineChart>
        <c:grouping val="standard"/>
        <c:varyColors val="0"/>
        <c:ser>
          <c:idx val="0"/>
          <c:order val="0"/>
          <c:tx>
            <c:strRef>
              <c:f>Sheet3!$L$669</c:f>
              <c:strCache>
                <c:ptCount val="1"/>
                <c:pt idx="0">
                  <c:v>Some Outside Care and High Basics</c:v>
                </c:pt>
              </c:strCache>
            </c:strRef>
          </c:tx>
          <c:spPr>
            <a:ln w="28575" cap="rnd">
              <a:solidFill>
                <a:srgbClr val="038A9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38A96"/>
                </a:solidFill>
              </a:ln>
              <a:effectLst/>
            </c:spPr>
          </c:marker>
          <c:cat>
            <c:strRef>
              <c:f>Sheet3!$M$668:$Q$668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Sheet3!$M$669:$Q$669</c:f>
              <c:numCache>
                <c:formatCode>0.00</c:formatCode>
                <c:ptCount val="5"/>
                <c:pt idx="0">
                  <c:v>-0.84514617999999997</c:v>
                </c:pt>
                <c:pt idx="1">
                  <c:v>-0.46587413666666661</c:v>
                </c:pt>
                <c:pt idx="2">
                  <c:v>-4.9826423333333335E-2</c:v>
                </c:pt>
                <c:pt idx="3">
                  <c:v>0.32054657000000003</c:v>
                </c:pt>
                <c:pt idx="4">
                  <c:v>0.60080349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7D-4A29-BDC9-152D2EEA49DA}"/>
            </c:ext>
          </c:extLst>
        </c:ser>
        <c:ser>
          <c:idx val="1"/>
          <c:order val="1"/>
          <c:tx>
            <c:strRef>
              <c:f>Sheet3!$L$670</c:f>
              <c:strCache>
                <c:ptCount val="1"/>
                <c:pt idx="0">
                  <c:v>No Outside Care and High Basics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Sheet3!$M$668:$Q$668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Sheet3!$M$670:$Q$670</c:f>
              <c:numCache>
                <c:formatCode>0.00</c:formatCode>
                <c:ptCount val="5"/>
                <c:pt idx="0">
                  <c:v>-0.75661858000000004</c:v>
                </c:pt>
                <c:pt idx="1">
                  <c:v>-0.34756495333333337</c:v>
                </c:pt>
                <c:pt idx="2">
                  <c:v>-2.3964909999999989E-2</c:v>
                </c:pt>
                <c:pt idx="3">
                  <c:v>0.20631933</c:v>
                </c:pt>
                <c:pt idx="4">
                  <c:v>0.47035807000000002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7D-4A29-BDC9-152D2EEA49DA}"/>
            </c:ext>
          </c:extLst>
        </c:ser>
        <c:ser>
          <c:idx val="2"/>
          <c:order val="2"/>
          <c:tx>
            <c:strRef>
              <c:f>Sheet3!$L$671</c:f>
              <c:strCache>
                <c:ptCount val="1"/>
                <c:pt idx="0">
                  <c:v>Some Outside Care and Low Basics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Sheet3!$M$668:$Q$668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Sheet3!$M$671:$Q$671</c:f>
              <c:numCache>
                <c:formatCode>0.00</c:formatCode>
                <c:ptCount val="5"/>
                <c:pt idx="0">
                  <c:v>-0.86215953000000001</c:v>
                </c:pt>
                <c:pt idx="1">
                  <c:v>-0.72424812999999999</c:v>
                </c:pt>
                <c:pt idx="2">
                  <c:v>-0.42264665333333334</c:v>
                </c:pt>
                <c:pt idx="3">
                  <c:v>3.4239350000000002E-2</c:v>
                </c:pt>
                <c:pt idx="4">
                  <c:v>0.37124695000000002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7D-4A29-BDC9-152D2EEA49DA}"/>
            </c:ext>
          </c:extLst>
        </c:ser>
        <c:ser>
          <c:idx val="3"/>
          <c:order val="3"/>
          <c:tx>
            <c:strRef>
              <c:f>Sheet3!$L$672</c:f>
              <c:strCache>
                <c:ptCount val="1"/>
                <c:pt idx="0">
                  <c:v>No Outside Care and Low Basics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Sheet3!$M$668:$Q$668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Sheet3!$M$672:$Q$672</c:f>
              <c:numCache>
                <c:formatCode>0.00</c:formatCode>
                <c:ptCount val="5"/>
                <c:pt idx="0">
                  <c:v>-1.125049</c:v>
                </c:pt>
                <c:pt idx="1">
                  <c:v>-1.0767030333333334</c:v>
                </c:pt>
                <c:pt idx="2">
                  <c:v>-0.81126206333333339</c:v>
                </c:pt>
                <c:pt idx="3">
                  <c:v>-0.43763285999999996</c:v>
                </c:pt>
                <c:pt idx="4">
                  <c:v>5.219091E-2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7D-4A29-BDC9-152D2EEA4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7875104"/>
        <c:axId val="1677853984"/>
      </c:lineChart>
      <c:catAx>
        <c:axId val="1677875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Months of 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853984"/>
        <c:crosses val="autoZero"/>
        <c:auto val="1"/>
        <c:lblAlgn val="ctr"/>
        <c:lblOffset val="100"/>
        <c:noMultiLvlLbl val="0"/>
      </c:catAx>
      <c:valAx>
        <c:axId val="167785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Standard Deviation 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87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212228099726204"/>
          <c:y val="0.18823344998541852"/>
          <c:w val="0.41036655279659839"/>
          <c:h val="0.56334791484397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579018345281234E-2"/>
          <c:y val="2.4684621710381004E-2"/>
          <c:w val="0.53779437278611919"/>
          <c:h val="0.83008728496372575"/>
        </c:manualLayout>
      </c:layout>
      <c:lineChart>
        <c:grouping val="standard"/>
        <c:varyColors val="0"/>
        <c:ser>
          <c:idx val="0"/>
          <c:order val="0"/>
          <c:tx>
            <c:strRef>
              <c:f>Sheet3!$L$652</c:f>
              <c:strCache>
                <c:ptCount val="1"/>
                <c:pt idx="0">
                  <c:v>Some Outside Care and High Basics</c:v>
                </c:pt>
              </c:strCache>
            </c:strRef>
          </c:tx>
          <c:spPr>
            <a:ln w="28575" cap="rnd">
              <a:solidFill>
                <a:srgbClr val="038A9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rgbClr val="038A96"/>
                </a:solidFill>
              </a:ln>
              <a:effectLst/>
            </c:spPr>
          </c:marker>
          <c:cat>
            <c:strRef>
              <c:f>Sheet3!$M$651:$Q$651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Sheet3!$M$652:$Q$652</c:f>
              <c:numCache>
                <c:formatCode>0.00</c:formatCode>
                <c:ptCount val="5"/>
                <c:pt idx="0">
                  <c:v>-0.29042255</c:v>
                </c:pt>
                <c:pt idx="1">
                  <c:v>-0.23476035333333334</c:v>
                </c:pt>
                <c:pt idx="2">
                  <c:v>-6.170379333333334E-2</c:v>
                </c:pt>
                <c:pt idx="3">
                  <c:v>0.14843600000000001</c:v>
                </c:pt>
                <c:pt idx="4">
                  <c:v>0.26235222000000002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38-4E73-A24A-728CD730698B}"/>
            </c:ext>
          </c:extLst>
        </c:ser>
        <c:ser>
          <c:idx val="1"/>
          <c:order val="1"/>
          <c:tx>
            <c:strRef>
              <c:f>Sheet3!$L$653</c:f>
              <c:strCache>
                <c:ptCount val="1"/>
                <c:pt idx="0">
                  <c:v>No Outside Care and High Basics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cat>
            <c:strRef>
              <c:f>Sheet3!$M$651:$Q$651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Sheet3!$M$653:$Q$653</c:f>
              <c:numCache>
                <c:formatCode>0.00</c:formatCode>
                <c:ptCount val="5"/>
                <c:pt idx="0">
                  <c:v>-0.13380184000000001</c:v>
                </c:pt>
                <c:pt idx="1">
                  <c:v>-0.13314371999999999</c:v>
                </c:pt>
                <c:pt idx="2">
                  <c:v>-3.2827353333333337E-2</c:v>
                </c:pt>
                <c:pt idx="3">
                  <c:v>0.10360788333333333</c:v>
                </c:pt>
                <c:pt idx="4">
                  <c:v>0.30120694999999997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38-4E73-A24A-728CD730698B}"/>
            </c:ext>
          </c:extLst>
        </c:ser>
        <c:ser>
          <c:idx val="2"/>
          <c:order val="2"/>
          <c:tx>
            <c:strRef>
              <c:f>Sheet3!$L$654</c:f>
              <c:strCache>
                <c:ptCount val="1"/>
                <c:pt idx="0">
                  <c:v>Some Outside Care and Low Basics</c:v>
                </c:pt>
              </c:strCache>
            </c:strRef>
          </c:tx>
          <c:spPr>
            <a:ln w="28575" cap="rnd">
              <a:solidFill>
                <a:srgbClr val="E9713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28575">
                <a:solidFill>
                  <a:srgbClr val="E97132"/>
                </a:solidFill>
              </a:ln>
              <a:effectLst/>
            </c:spPr>
          </c:marker>
          <c:cat>
            <c:strRef>
              <c:f>Sheet3!$M$651:$Q$651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Sheet3!$M$654:$Q$654</c:f>
              <c:numCache>
                <c:formatCode>0.00</c:formatCode>
                <c:ptCount val="5"/>
                <c:pt idx="0">
                  <c:v>-0.43034127</c:v>
                </c:pt>
                <c:pt idx="1">
                  <c:v>-0.4862029266666667</c:v>
                </c:pt>
                <c:pt idx="2">
                  <c:v>-0.34727371666666668</c:v>
                </c:pt>
                <c:pt idx="3">
                  <c:v>-0.15955202333333332</c:v>
                </c:pt>
                <c:pt idx="4">
                  <c:v>-0.10767981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38-4E73-A24A-728CD730698B}"/>
            </c:ext>
          </c:extLst>
        </c:ser>
        <c:ser>
          <c:idx val="3"/>
          <c:order val="3"/>
          <c:tx>
            <c:strRef>
              <c:f>Sheet3!$L$655</c:f>
              <c:strCache>
                <c:ptCount val="1"/>
                <c:pt idx="0">
                  <c:v>No Outside Care and Low Basics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28575">
                <a:solidFill>
                  <a:schemeClr val="accent4"/>
                </a:solidFill>
              </a:ln>
              <a:effectLst/>
            </c:spPr>
          </c:marker>
          <c:cat>
            <c:strRef>
              <c:f>Sheet3!$M$651:$Q$651</c:f>
              <c:strCache>
                <c:ptCount val="5"/>
                <c:pt idx="0">
                  <c:v>18-23</c:v>
                </c:pt>
                <c:pt idx="1">
                  <c:v>24-29</c:v>
                </c:pt>
                <c:pt idx="2">
                  <c:v>30-35</c:v>
                </c:pt>
                <c:pt idx="3">
                  <c:v>36-41</c:v>
                </c:pt>
                <c:pt idx="4">
                  <c:v>42-60</c:v>
                </c:pt>
              </c:strCache>
            </c:strRef>
          </c:cat>
          <c:val>
            <c:numRef>
              <c:f>Sheet3!$M$655:$Q$655</c:f>
              <c:numCache>
                <c:formatCode>0.00</c:formatCode>
                <c:ptCount val="5"/>
                <c:pt idx="0">
                  <c:v>-0.41652513000000002</c:v>
                </c:pt>
                <c:pt idx="1">
                  <c:v>-0.75621514666666678</c:v>
                </c:pt>
                <c:pt idx="2">
                  <c:v>-0.80278073333333333</c:v>
                </c:pt>
                <c:pt idx="3">
                  <c:v>-0.54458049333333325</c:v>
                </c:pt>
                <c:pt idx="4">
                  <c:v>-0.15593688999999999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38-4E73-A24A-728CD7306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0960848"/>
        <c:axId val="1677848224"/>
      </c:lineChart>
      <c:catAx>
        <c:axId val="1530960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Months of 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848224"/>
        <c:crosses val="autoZero"/>
        <c:auto val="1"/>
        <c:lblAlgn val="ctr"/>
        <c:lblOffset val="100"/>
        <c:noMultiLvlLbl val="0"/>
      </c:catAx>
      <c:valAx>
        <c:axId val="167784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Standard Deviation Unitss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96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36663947440586"/>
          <c:y val="0.14390604365060994"/>
          <c:w val="0.35713589239696714"/>
          <c:h val="0.626913764972009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DC75-4C7B-0601-8E6C-50D19DF58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204CF-48A2-6263-0DE8-F1D5CECD6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A4E0A-6121-D1C7-3DB8-499875C5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24193-F266-40FE-0301-CC40505E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43DE6-FAB7-0B31-BB4E-93131EF2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8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9EEA-56CB-E76B-EB1C-3608A2C2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FD02A-3735-3D0E-8942-47AD4718F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EFFCA-A70C-2071-72FF-5E4D0F93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4867F-9F86-5EAB-2DA9-7C8718623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F7BB5-CF2B-FF20-17D8-0C6DA8C3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9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EC215E-F726-8699-4C09-0107B5EE0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F7257-66E9-354D-7CEA-CEBA7CF40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C7398-A9A4-5D7E-61CB-12C0ED7B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B2DBB-8146-9E5C-4563-1FDAF168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FE0A4-D8ED-724E-2A48-0742EC5B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8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5CE135-3934-55C4-6026-0D7B05511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99108" cy="2644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A1D6C0-CE20-5F18-7661-1878C2D9D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699" y="4231757"/>
            <a:ext cx="2163301" cy="2574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7F555A-C356-471E-E67F-63CDBD7B7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75" y="5736041"/>
            <a:ext cx="3111610" cy="105138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9B48321-5AF0-1CB9-F14C-31487DD056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8587" y="2644709"/>
            <a:ext cx="1874825" cy="1325563"/>
          </a:xfrm>
        </p:spPr>
        <p:txBody>
          <a:bodyPr>
            <a:normAutofit/>
          </a:bodyPr>
          <a:lstStyle>
            <a:lvl1pPr>
              <a:defRPr sz="6600">
                <a:solidFill>
                  <a:srgbClr val="028995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26677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E9BAC"/>
              </a:buClr>
              <a:buSzPts val="3000"/>
              <a:buFont typeface="Calibri"/>
              <a:buNone/>
              <a:defRPr sz="4000" b="0" i="0" u="none" strike="noStrike" cap="none">
                <a:solidFill>
                  <a:srgbClr val="5E9B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74" name="Google Shape;274;p5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" name="Google Shape;275;p5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5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317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2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53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88" name="Google Shape;288;p5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Google Shape;289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1074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6242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98" name="Google Shape;298;p5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0" lvl="0" indent="-30479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5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5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0" lvl="0" indent="-30479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54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2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8721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5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200" cy="1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07" name="Google Shape;307;p55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00" cy="5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55"/>
          <p:cNvSpPr txBox="1">
            <a:spLocks noGrp="1"/>
          </p:cNvSpPr>
          <p:nvPr>
            <p:ph type="body" idx="2"/>
          </p:nvPr>
        </p:nvSpPr>
        <p:spPr>
          <a:xfrm>
            <a:off x="609601" y="1435100"/>
            <a:ext cx="4011200" cy="4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4090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14" name="Google Shape;314;p5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56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2617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21" name="Google Shape;321;p57"/>
          <p:cNvSpPr txBox="1">
            <a:spLocks noGrp="1"/>
          </p:cNvSpPr>
          <p:nvPr>
            <p:ph type="body" idx="1"/>
          </p:nvPr>
        </p:nvSpPr>
        <p:spPr>
          <a:xfrm rot="5400000">
            <a:off x="3833000" y="-1623200"/>
            <a:ext cx="45260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233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1D7E-B03E-11F8-BCA0-03D23B843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9F19-FE10-6546-65F4-58BF373AF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3BA02-6247-7D8D-17AF-8239C16A7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D8DF1-6369-4F6A-510C-10D03BD9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32C7E-3456-443F-F7DD-8FACE2F5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69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8"/>
          <p:cNvSpPr txBox="1">
            <a:spLocks noGrp="1"/>
          </p:cNvSpPr>
          <p:nvPr>
            <p:ph type="title"/>
          </p:nvPr>
        </p:nvSpPr>
        <p:spPr>
          <a:xfrm rot="5400000">
            <a:off x="7285000" y="1828837"/>
            <a:ext cx="5851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27" name="Google Shape;327;p58"/>
          <p:cNvSpPr txBox="1">
            <a:spLocks noGrp="1"/>
          </p:cNvSpPr>
          <p:nvPr>
            <p:ph type="body" idx="1"/>
          </p:nvPr>
        </p:nvSpPr>
        <p:spPr>
          <a:xfrm rot="5400000">
            <a:off x="1697000" y="-812763"/>
            <a:ext cx="5851600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21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x">
  <p:cSld name="Title &amp; Subtitl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9"/>
          <p:cNvSpPr txBox="1">
            <a:spLocks noGrp="1"/>
          </p:cNvSpPr>
          <p:nvPr>
            <p:ph type="title"/>
          </p:nvPr>
        </p:nvSpPr>
        <p:spPr>
          <a:xfrm>
            <a:off x="619125" y="3018233"/>
            <a:ext cx="10954000" cy="1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59"/>
          <p:cNvSpPr txBox="1">
            <a:spLocks noGrp="1"/>
          </p:cNvSpPr>
          <p:nvPr>
            <p:ph type="body" idx="1"/>
          </p:nvPr>
        </p:nvSpPr>
        <p:spPr>
          <a:xfrm>
            <a:off x="619125" y="2402085"/>
            <a:ext cx="10954000" cy="6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Clr>
                <a:srgbClr val="55D7FF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Clr>
                <a:srgbClr val="55D7FF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Clr>
                <a:srgbClr val="55D7FF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Clr>
                <a:srgbClr val="55D7FF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Clr>
                <a:srgbClr val="55D7FF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05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DD8E-E8C5-5EA3-9917-EBE39E41F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B62C0-45FC-B7E0-0E56-5499780B1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F1845-E982-80D2-9193-678C7A4E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2CAD3-8274-2970-57FA-FE0D0DA9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EF531-21D5-41BD-70C0-BF9EAEEF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87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72B9B-BDFA-11C5-20EE-51EF835F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C1047-9864-0982-7666-A2E47020A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39D98-A40A-E3FD-7B62-3F7865AD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FD76-B2FB-7382-C8DE-02C1F131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C3F06-1A41-BD6A-AF04-3827A977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37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1235-2832-C6B5-0A36-94669D71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B420C-37DF-392B-9DEC-281E283A9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1AF09-9C85-E54C-6506-7B1D6D893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AC033-C86C-73A3-1D8D-07FFBCCE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3C4F9-81C9-CED4-43AA-2F6D3989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59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7EB77-5F08-81F5-3E3C-FFFEA353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38622-5D0B-56FF-FCB8-D16B598A3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8692E-3232-DDB9-82C5-CB9D1904D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97552-D757-FC07-2D14-08104164D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83AE2-95F1-3861-DF4C-FE7B6491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F26F7-1209-D17F-635F-BCC7DAC3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49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7FE04-2859-2A0C-DEB9-FE608E7E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4CC67-D23A-C0FF-3509-66FED80BA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E373F-2CD9-EEA6-A43E-0B48D9DA1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FA9CE6-14CE-E403-4633-4F86D07D0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D95B9D-ADED-C4B7-B33C-508057706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6BA1C-883B-2F12-561E-CDFD44FD2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E2AE2C-3B2F-E07A-4949-AE2866A2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D1A9B-690C-CBAB-091B-DF284FAF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6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EC293-4D15-2EBE-E55B-B9AC713A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23A57-75B8-74A5-BB27-9BFD5D8F4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062A7-5A54-288C-DD12-1C1C5798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2B508-5C1C-A1D3-6866-EA93526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8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5C71B-C65F-BA17-811F-64836270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00CA0-C4D6-A446-AB83-D074AF23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EEF1C-D49A-3E90-0593-4BED7580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07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49F1-11F4-DBDD-9685-1BC8661F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22229-5A80-870C-E68B-CA82FCBD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E2E69-5CD1-2F8A-4A70-92272B093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7DBF6-4CDC-458A-8880-135D83DA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1D0BC-EF2F-CF0C-17F0-5D721251F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86EC2-5ED1-C7B6-196D-2EEFB597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1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9823-15C8-B1E9-D5D7-CCBE6A938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FE42F-3617-1769-F621-162C6F1F3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60524-9899-3C58-D85E-74D77B6C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298A7-902F-5D38-96D8-F26F439B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121D3-D94C-C60A-2F7C-3993EC4C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84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06DDE-F4B3-1B2A-83F6-B905825B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74F9D-C04B-0B0B-DDDE-927DC3B72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8C7C0-A1DA-72AC-E58C-8BE19BF8D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3C29E-D697-C2BA-6DA5-D389A355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E39E9-CA90-F40C-79A8-6917E98D0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D2872-D3FD-8A25-DBED-F131BE04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5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A628-5757-468A-E60F-BC935CC4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628B2-2B28-DAE0-78B2-AAF59697D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18642-DCFB-6765-7B06-907589A1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2779C-CA25-25B4-355B-76B0FC31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0ADA-EFF4-1B98-F25F-8C9E088F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91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5DE38-04F7-4D6C-DAA7-941E33BA1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FC079-E59E-288F-5FF9-031A7D5D1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85231-95EE-5406-718B-13FF2AEE2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20DBE-3450-B355-B07E-DBDF5DF2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8054-70EE-624F-CB80-3CDE121A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02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5CE135-3934-55C4-6026-0D7B05511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99108" cy="2644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A1D6C0-CE20-5F18-7661-1878C2D9D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699" y="4231757"/>
            <a:ext cx="2163301" cy="2574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7F555A-C356-471E-E67F-63CDBD7B7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75" y="5736041"/>
            <a:ext cx="3111610" cy="105138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9B48321-5AF0-1CB9-F14C-31487DD056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8587" y="2644709"/>
            <a:ext cx="1874825" cy="1325563"/>
          </a:xfrm>
        </p:spPr>
        <p:txBody>
          <a:bodyPr>
            <a:normAutofit/>
          </a:bodyPr>
          <a:lstStyle>
            <a:lvl1pPr>
              <a:defRPr sz="6600">
                <a:solidFill>
                  <a:srgbClr val="028995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26261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27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00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28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43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6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B4D3-3D67-382E-583A-D9493DDD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964CC-8942-A47D-E6F9-36937BB18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D398E-ACC0-FEAE-B9CD-54F1AE774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F76AC-8645-0BC7-35C0-B30AFF25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6CCB6-21AE-2194-B7AE-434DAED0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08A31-111F-0110-7920-360F24B4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3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4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00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63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1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1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71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25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12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6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8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BECA-CF17-543B-E90E-B2160C06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D47C9-6A8D-9536-DEAF-59092826E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53481-D54E-8DA4-59C3-DEABE92B1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AF7CA-6128-62DC-1082-B66105256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42DAEB-AF2F-23C4-CD7C-8CCFC0A80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9BA1D-CAFB-56B6-B4FE-1B99A41E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C00A20-2516-6308-0B9E-60646ADB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146B4-2EFC-4C1E-4A3D-E2D69C68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285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691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67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00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65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1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0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0358-2A08-4DAA-A19D-21C66C590BB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12962-E646-4889-AE3C-AC184B54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17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E0E7-AABC-E1EB-E306-45363412B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CD9AB-C267-9895-ED00-816A7B759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9306D-517D-F65F-3732-04DAAE772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E06C5-3F5A-CFB9-6AF4-7CF51EE1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D5841-4902-C999-2440-CEF6553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53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C24BC-4AAD-C756-9864-CC6F80FB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C5B92-7BCD-8CBD-97F6-5BC239CC9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85963-7C48-6A7D-0B02-26DDB52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44F6C-67EE-876E-9289-51897993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82EAC-2BF1-F5AD-4E05-C74CDF7B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05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C961-AE1D-6417-4B77-66024472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61BA9-2ADA-2D37-F0B2-0334AC1B8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4A4E1-4C9E-0C27-A7EF-D6EBDAF7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DF571-2ADC-B409-A14C-056696F9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CA168-5094-F5D3-B0B9-0BDCF3642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6558B-481F-4945-E0CF-86A5D424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8CDCE-9D2D-84BB-4858-94679782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AB0269-9AEF-4C25-4A0B-AA5E70CFD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10B13-F0B9-A4DB-6B12-747BC5B5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40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EC64-CD5D-5442-F6AE-28A7466FE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4CEBE-073C-230D-6928-FB9EA0172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B6C4B-F882-7DC1-9B0C-5ADAC9942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83EBF-89A5-3D84-6036-853E1803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B93E4-6376-344E-8871-A87BB6E5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ABB89-161A-4025-F512-C2561C98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0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29D0-DA13-97D3-824E-9ABED596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B37B-8B0E-7CEC-B6FE-583772705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3D522-D849-3140-5510-CDE7C6721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8E3F7-031D-BEB2-F13E-4C8685546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835946-177C-44E2-6D59-51C5FDEDD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74F291-799C-CF3F-2C41-53720F6E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066D5-B2E4-8D91-67CB-835ECC09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929E-335B-0C30-F19E-6BDB4BD0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808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15596-FB0E-DE8F-9C74-D3DC547D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04ACF-14A3-2916-89DA-9BE69A64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775FD-C7A2-7A5F-34D9-F6124F51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E693F-45CC-EF3F-177A-E02E7B72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86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F50F0-1622-67CA-78A0-979CF37C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6DD0B-2324-D331-0E0B-C6304EF1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6E0AA-C249-C675-4ED1-8BE638A5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93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DE554-93FA-8CFD-4DE5-9CCEDDE8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2441D-22F0-A8B9-4279-2A88B2C5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10D71-D6E6-E49F-82C2-2F5F09B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66ED1-F677-942B-B355-A21364896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15043-5A9A-9509-C982-788ACD72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4C7DA-B6C9-18E7-B030-0F07E26B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851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0649-5FE5-A127-F53C-8BFA9E1D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ADD8AA-5E00-CF99-4967-DE9D9E16E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AD67B-4A23-7061-CC61-791472792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642A8-EA0B-DAE5-C51A-3D14D2E3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5035-8AE2-B021-BA48-75C3D33E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63EAB-6DE2-FE6B-615D-252E5A9F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29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5259-95B1-9367-8BB7-C7528841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09F4C3-D912-98F9-DE20-47FA27B7E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7747E-BE29-7E76-DEFE-FA4CF5B8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C0AD3-2A20-284A-547E-4F82546A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55E45-BE81-C48A-995F-F34BD876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98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44111E-38FF-6039-4D1F-40D372B40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D2D98-B71C-7BE3-525E-3D401D145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A5221-9861-34C5-D407-9A0A6CD86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2BD6B-50EC-13CA-A26D-B22A8576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2E575-E7E2-967F-F332-FAD3688B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627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5CE135-3934-55C4-6026-0D7B05511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99108" cy="2644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A1D6C0-CE20-5F18-7661-1878C2D9D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699" y="4231757"/>
            <a:ext cx="2163301" cy="2574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7F555A-C356-471E-E67F-63CDBD7B7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75" y="5736041"/>
            <a:ext cx="3111610" cy="105138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9B48321-5AF0-1CB9-F14C-31487DD056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8587" y="2644709"/>
            <a:ext cx="1874825" cy="1325563"/>
          </a:xfrm>
        </p:spPr>
        <p:txBody>
          <a:bodyPr>
            <a:normAutofit/>
          </a:bodyPr>
          <a:lstStyle>
            <a:lvl1pPr>
              <a:defRPr sz="6600">
                <a:solidFill>
                  <a:srgbClr val="028995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98760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96E0-BF0E-4C6D-A1EB-51B7E323619D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1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9726DF-9F24-CF8A-098E-ADEE00940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84236-0B10-5A86-78CC-4E453B154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726A8-F04A-78DC-5B53-B48DA6C5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21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9373"/>
            <a:ext cx="10972800" cy="4525963"/>
          </a:xfrm>
          <a:ln w="19050"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57F5-1967-4122-8E8F-CAC6E9DB7345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038A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698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6037-D95B-41A1-9AB2-4E246CC7F9D1}" type="datetime1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615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57454-3FE1-4C4A-8FD1-757B1653B617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88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8583-8D28-44EE-B836-C7AC8578BB8F}" type="datetime1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21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38A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DFE4-ACA1-4C2F-A4DB-2A4BB66BD432}" type="datetime1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987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1F5A-BD00-4476-BE1F-BE09BE26A273}" type="datetime1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22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3F67-7053-41AC-AAD0-ECEC2CBADDFD}" type="datetime1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45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7A5-C33C-4CEF-8C09-6CEE66C57DE2}" type="datetime1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4D03-F7A5-4563-96FF-27370F31ABF7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5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B5D3-39AD-499B-B805-08867BF495AB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BD8C2-5E57-67D5-5E8F-F54AE0D8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9EC4-AEAC-D75B-3B45-A217E0407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F778E-3C0E-3848-9CAA-DC6F7D473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C8025-BAA8-8B9D-0A1A-FDE4CB76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E5356-D647-E71D-D02E-54BDF6CB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090C6-88D5-7D31-29B3-B14C30AA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70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7843D-06B5-4405-9829-677054348A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48-F8A1-4DDB-BA05-76E4B5750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2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EC44-5FE9-777C-6C1A-CCCC8C3F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132FB-857E-4413-31D3-F0A4D0DC4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F56C5-717B-9F7D-501F-5D56EE8B6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5662C-6F42-2967-F886-9113CACC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97565-A131-A9E7-DD99-5689858E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B7C20-9E2A-066F-34B0-61E593EB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4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FBD72-D776-B53E-AF83-7624EDB1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FA2CF-5A6D-8AC0-0BE3-402D4903E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2CC00-FCCC-4B5E-E578-21D49CEF8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2470D-6F82-4131-8457-DE1178FD3D8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21BCC-EAB1-F55F-681B-99EA35383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B7C35-F0FA-84AD-1776-84CDD68B0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87E9-75AD-439D-9AF1-E91D0F1A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E9BAC"/>
              </a:buClr>
              <a:buSzPts val="3000"/>
              <a:buFont typeface="Times New Roman"/>
              <a:buNone/>
              <a:defRPr sz="3000" i="0" u="none" strike="noStrike" cap="none">
                <a:solidFill>
                  <a:srgbClr val="5E9BA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7" name="Google Shape;257;p4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4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" name="Google Shape;278;p50">
            <a:extLst>
              <a:ext uri="{FF2B5EF4-FFF2-40B4-BE49-F238E27FC236}">
                <a16:creationId xmlns:a16="http://schemas.microsoft.com/office/drawing/2014/main" id="{835896C4-F5C2-4C97-B275-A5105CBA39CB}"/>
              </a:ext>
            </a:extLst>
          </p:cNvPr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3167" y="6356368"/>
            <a:ext cx="1080845" cy="36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60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71451-E957-299F-F2CE-24FCD493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4962E-9992-8229-1640-070C6D9A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BB97D-4894-68FD-6F9D-A7A313CF4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CFFBC5-E8CB-42FD-B61A-DAB47037C66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E245-832E-7E46-91A7-87053D671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E0D3B-122F-5C00-36D7-9CF321501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457AA1-8C93-499D-A52C-4051DAEC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6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07413-DF12-4D3B-8125-14457075AEBC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96168-CDA5-4579-93DE-CFEE30949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1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45CD7-24F3-EA40-B1D7-BBA8F535623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16B2C-CFBB-B74A-BD31-C8AF5397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3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847D9-D4BD-12E5-74B7-E724B1A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13CBC-42BF-CD11-0DF0-31C3762DD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A3729-A907-CCB6-C6A3-8C76915BD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FE3CC-D822-1200-DA45-A4317075A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516DE-4F96-B239-A73D-AFA7DFB97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B3EAE-1DD8-4F19-AC2E-624F314D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2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079A7-17ED-4343-B3D4-713200CB7CA0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1E3B4-3E33-457E-8D38-7D1610D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38A9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26" Type="http://schemas.openxmlformats.org/officeDocument/2006/relationships/image" Target="../media/image37.png"/><Relationship Id="rId3" Type="http://schemas.openxmlformats.org/officeDocument/2006/relationships/image" Target="../media/image17.png"/><Relationship Id="rId21" Type="http://schemas.openxmlformats.org/officeDocument/2006/relationships/image" Target="../media/image34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0.svg"/><Relationship Id="rId25" Type="http://schemas.openxmlformats.org/officeDocument/2006/relationships/image" Target="../media/image36.svg"/><Relationship Id="rId2" Type="http://schemas.openxmlformats.org/officeDocument/2006/relationships/image" Target="../media/image16.jp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24" Type="http://schemas.openxmlformats.org/officeDocument/2006/relationships/image" Target="../media/image35.png"/><Relationship Id="rId5" Type="http://schemas.openxmlformats.org/officeDocument/2006/relationships/image" Target="../media/image19.png"/><Relationship Id="rId15" Type="http://schemas.openxmlformats.org/officeDocument/2006/relationships/hyperlink" Target="https://svgsilh.com/image/1639328.html" TargetMode="External"/><Relationship Id="rId23" Type="http://schemas.openxmlformats.org/officeDocument/2006/relationships/image" Target="../media/image7.png"/><Relationship Id="rId28" Type="http://schemas.openxmlformats.org/officeDocument/2006/relationships/image" Target="../media/image39.png"/><Relationship Id="rId10" Type="http://schemas.openxmlformats.org/officeDocument/2006/relationships/image" Target="../media/image24.svg"/><Relationship Id="rId19" Type="http://schemas.openxmlformats.org/officeDocument/2006/relationships/image" Target="../media/image32.svg"/><Relationship Id="rId31" Type="http://schemas.openxmlformats.org/officeDocument/2006/relationships/image" Target="../media/image42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.png"/><Relationship Id="rId27" Type="http://schemas.openxmlformats.org/officeDocument/2006/relationships/image" Target="../media/image38.svg"/><Relationship Id="rId30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6442-4A8B-C710-ACE8-2012CD920AA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7330" y="3172977"/>
            <a:ext cx="11677338" cy="15839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>
                <a:solidFill>
                  <a:srgbClr val="5A3F99"/>
                </a:solidFill>
                <a:highlight>
                  <a:srgbClr val="FFFFFF"/>
                </a:highlight>
                <a:latin typeface="Gotham Medium" pitchFamily="50" charset="0"/>
                <a:cs typeface="Gotham Medium" pitchFamily="50" charset="0"/>
              </a:rPr>
              <a:t>The Basics Strategy</a:t>
            </a:r>
            <a:br>
              <a:rPr lang="en-US" sz="5400" dirty="0">
                <a:solidFill>
                  <a:srgbClr val="5A3F99"/>
                </a:solidFill>
                <a:highlight>
                  <a:srgbClr val="FFFFFF"/>
                </a:highlight>
                <a:latin typeface="Gotham Medium" pitchFamily="50" charset="0"/>
                <a:cs typeface="Gotham Medium" pitchFamily="50" charset="0"/>
              </a:rPr>
            </a:br>
            <a:r>
              <a:rPr lang="en-US" sz="4000" i="0" dirty="0">
                <a:solidFill>
                  <a:srgbClr val="5A3F99"/>
                </a:solidFill>
                <a:effectLst/>
                <a:highlight>
                  <a:srgbClr val="FFFFFF"/>
                </a:highlight>
                <a:latin typeface="Gotham Medium" pitchFamily="50" charset="0"/>
                <a:cs typeface="Gotham Medium" pitchFamily="50" charset="0"/>
              </a:rPr>
              <a:t>A Socioecological Imperative</a:t>
            </a:r>
            <a:br>
              <a:rPr lang="en-US" sz="5400" i="0" dirty="0">
                <a:solidFill>
                  <a:srgbClr val="038A96"/>
                </a:solidFill>
                <a:effectLst/>
                <a:highlight>
                  <a:srgbClr val="FFFFFF"/>
                </a:highlight>
                <a:latin typeface="Gotham Medium" pitchFamily="50" charset="0"/>
                <a:cs typeface="Gotham Medium" pitchFamily="50" charset="0"/>
              </a:rPr>
            </a:br>
            <a:endParaRPr lang="en-US" sz="5400" dirty="0">
              <a:solidFill>
                <a:srgbClr val="5A3F99"/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31FB0-50C0-914B-D00A-8F165A52FAC4}"/>
              </a:ext>
            </a:extLst>
          </p:cNvPr>
          <p:cNvSpPr txBox="1"/>
          <p:nvPr/>
        </p:nvSpPr>
        <p:spPr>
          <a:xfrm>
            <a:off x="4209264" y="4756957"/>
            <a:ext cx="415819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38A96"/>
                </a:solidFill>
                <a:latin typeface="Gotham Light" pitchFamily="50" charset="0"/>
                <a:cs typeface="Gotham Light" pitchFamily="50" charset="0"/>
              </a:rPr>
              <a:t>Ronald F. Ferguson, PhD</a:t>
            </a:r>
          </a:p>
          <a:p>
            <a:pPr algn="ctr"/>
            <a:r>
              <a:rPr lang="en-US" sz="1400" dirty="0">
                <a:solidFill>
                  <a:srgbClr val="038A96"/>
                </a:solidFill>
                <a:latin typeface="Gotham Light" pitchFamily="50" charset="0"/>
                <a:cs typeface="Gotham Light" pitchFamily="50" charset="0"/>
              </a:rPr>
              <a:t>The Basics, Inc. and Harvard Kennedy School</a:t>
            </a:r>
          </a:p>
          <a:p>
            <a:pPr algn="ctr"/>
            <a:endParaRPr lang="en-US" sz="2800" dirty="0">
              <a:solidFill>
                <a:srgbClr val="038A96"/>
              </a:solidFill>
              <a:latin typeface="Gotham Light" pitchFamily="50" charset="0"/>
              <a:cs typeface="Gotham Light" pitchFamily="50" charset="0"/>
            </a:endParaRPr>
          </a:p>
          <a:p>
            <a:pPr algn="ctr"/>
            <a:r>
              <a:rPr lang="en-US" sz="1600" dirty="0">
                <a:solidFill>
                  <a:srgbClr val="038A96"/>
                </a:solidFill>
                <a:latin typeface="Gotham Light" pitchFamily="50" charset="0"/>
                <a:cs typeface="Gotham Light" pitchFamily="50" charset="0"/>
              </a:rPr>
              <a:t>July 11,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C358FB-FC33-A6C0-C200-583C7EBC43A2}"/>
              </a:ext>
            </a:extLst>
          </p:cNvPr>
          <p:cNvSpPr/>
          <p:nvPr/>
        </p:nvSpPr>
        <p:spPr>
          <a:xfrm>
            <a:off x="0" y="5629835"/>
            <a:ext cx="3507540" cy="1228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C994D-15A5-9247-C73F-04DD12C1C3DC}"/>
              </a:ext>
            </a:extLst>
          </p:cNvPr>
          <p:cNvSpPr txBox="1"/>
          <p:nvPr/>
        </p:nvSpPr>
        <p:spPr>
          <a:xfrm>
            <a:off x="2631385" y="6349232"/>
            <a:ext cx="6929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5A3F99"/>
                </a:solidFill>
                <a:latin typeface="Gotham Medium" pitchFamily="50" charset="0"/>
                <a:cs typeface="Gotham Medium" pitchFamily="50" charset="0"/>
              </a:rPr>
              <a:t>What none of us can do alone, all of us can do together. </a:t>
            </a:r>
          </a:p>
        </p:txBody>
      </p:sp>
      <p:pic>
        <p:nvPicPr>
          <p:cNvPr id="7" name="Picture 6" descr="A blue and black text&#10;&#10;Description automatically generated with medium confidence">
            <a:extLst>
              <a:ext uri="{FF2B5EF4-FFF2-40B4-BE49-F238E27FC236}">
                <a16:creationId xmlns:a16="http://schemas.microsoft.com/office/drawing/2014/main" id="{659175B0-2865-9A03-93D3-1AA6E5A8F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8" y="6059650"/>
            <a:ext cx="1714060" cy="579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80A86-B090-CE43-8D2C-5C82814E01FB}"/>
              </a:ext>
            </a:extLst>
          </p:cNvPr>
          <p:cNvSpPr txBox="1"/>
          <p:nvPr/>
        </p:nvSpPr>
        <p:spPr>
          <a:xfrm>
            <a:off x="2826122" y="1843782"/>
            <a:ext cx="653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B7924"/>
                </a:solidFill>
                <a:latin typeface="Gotham Medium" pitchFamily="50" charset="0"/>
                <a:cs typeface="Gotham Medium" pitchFamily="50" charset="0"/>
              </a:rPr>
              <a:t>William Julius Wilson Summer Institute 2024: Transforming Place Through Neighborhood Leadership  </a:t>
            </a:r>
          </a:p>
        </p:txBody>
      </p:sp>
    </p:spTree>
    <p:extLst>
      <p:ext uri="{BB962C8B-B14F-4D97-AF65-F5344CB8AC3E}">
        <p14:creationId xmlns:p14="http://schemas.microsoft.com/office/powerpoint/2010/main" val="123453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A372E9D-F82F-907E-7A78-A568196F9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096149"/>
              </p:ext>
            </p:extLst>
          </p:nvPr>
        </p:nvGraphicFramePr>
        <p:xfrm>
          <a:off x="2967319" y="995083"/>
          <a:ext cx="9108139" cy="5377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E9EDD5-97C9-0D7C-1B06-22BCA4DBAEA6}"/>
              </a:ext>
            </a:extLst>
          </p:cNvPr>
          <p:cNvSpPr txBox="1"/>
          <p:nvPr/>
        </p:nvSpPr>
        <p:spPr>
          <a:xfrm>
            <a:off x="1136662" y="349624"/>
            <a:ext cx="9918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How Frontline Providers Sharing The Basics Principles</a:t>
            </a:r>
          </a:p>
        </p:txBody>
      </p:sp>
      <p:pic>
        <p:nvPicPr>
          <p:cNvPr id="2" name="Picture 1" descr="A person standing at a podium&#10;&#10;Description automatically generated">
            <a:extLst>
              <a:ext uri="{FF2B5EF4-FFF2-40B4-BE49-F238E27FC236}">
                <a16:creationId xmlns:a16="http://schemas.microsoft.com/office/drawing/2014/main" id="{33EECEB4-E878-F84B-7E2E-AE840D4F3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5" r="30670"/>
          <a:stretch/>
        </p:blipFill>
        <p:spPr>
          <a:xfrm>
            <a:off x="116542" y="995083"/>
            <a:ext cx="3467122" cy="551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C44EB0-891D-0FD3-7CF2-134B9432592E}"/>
              </a:ext>
            </a:extLst>
          </p:cNvPr>
          <p:cNvSpPr txBox="1"/>
          <p:nvPr/>
        </p:nvSpPr>
        <p:spPr>
          <a:xfrm>
            <a:off x="3892730" y="6372337"/>
            <a:ext cx="397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N=302 Survey Respondents, Spring 2024</a:t>
            </a:r>
          </a:p>
        </p:txBody>
      </p:sp>
    </p:spTree>
    <p:extLst>
      <p:ext uri="{BB962C8B-B14F-4D97-AF65-F5344CB8AC3E}">
        <p14:creationId xmlns:p14="http://schemas.microsoft.com/office/powerpoint/2010/main" val="262123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child reading a book&#10;&#10;Description automatically generated">
            <a:extLst>
              <a:ext uri="{FF2B5EF4-FFF2-40B4-BE49-F238E27FC236}">
                <a16:creationId xmlns:a16="http://schemas.microsoft.com/office/drawing/2014/main" id="{B8987E46-21A4-A160-8A5C-53AAF779E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68B544-BBD8-DCBB-8753-19011D86671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E4889D-F7B0-A3C5-B482-A0631513501F}"/>
              </a:ext>
            </a:extLst>
          </p:cNvPr>
          <p:cNvSpPr/>
          <p:nvPr/>
        </p:nvSpPr>
        <p:spPr>
          <a:xfrm>
            <a:off x="1028088" y="1612289"/>
            <a:ext cx="1610030" cy="4703345"/>
          </a:xfrm>
          <a:prstGeom prst="ellipse">
            <a:avLst/>
          </a:prstGeom>
          <a:solidFill>
            <a:srgbClr val="03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Libraries	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E28CE7-FD0E-BA17-C2BF-645E24E57083}"/>
              </a:ext>
            </a:extLst>
          </p:cNvPr>
          <p:cNvSpPr/>
          <p:nvPr/>
        </p:nvSpPr>
        <p:spPr>
          <a:xfrm>
            <a:off x="2811812" y="1612291"/>
            <a:ext cx="1610030" cy="4703343"/>
          </a:xfrm>
          <a:prstGeom prst="ellipse">
            <a:avLst/>
          </a:prstGeom>
          <a:solidFill>
            <a:srgbClr val="EB7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4FDFFE-E9A4-3444-116E-C4E6C92E0F64}"/>
              </a:ext>
            </a:extLst>
          </p:cNvPr>
          <p:cNvSpPr/>
          <p:nvPr/>
        </p:nvSpPr>
        <p:spPr>
          <a:xfrm>
            <a:off x="4555343" y="1612290"/>
            <a:ext cx="1475863" cy="4703344"/>
          </a:xfrm>
          <a:prstGeom prst="ellipse">
            <a:avLst/>
          </a:prstGeom>
          <a:solidFill>
            <a:srgbClr val="03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WIC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4DD7E4-12FB-CD5B-AE87-3088E753DF38}"/>
              </a:ext>
            </a:extLst>
          </p:cNvPr>
          <p:cNvSpPr/>
          <p:nvPr/>
        </p:nvSpPr>
        <p:spPr>
          <a:xfrm>
            <a:off x="6181759" y="1612291"/>
            <a:ext cx="1580535" cy="4703343"/>
          </a:xfrm>
          <a:prstGeom prst="ellipse">
            <a:avLst/>
          </a:prstGeom>
          <a:solidFill>
            <a:srgbClr val="EB7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ABCD</a:t>
            </a:r>
          </a:p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Head</a:t>
            </a:r>
          </a:p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Start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1A40F7-2034-CD4D-ACFC-5F1E738176FE}"/>
              </a:ext>
            </a:extLst>
          </p:cNvPr>
          <p:cNvSpPr/>
          <p:nvPr/>
        </p:nvSpPr>
        <p:spPr>
          <a:xfrm>
            <a:off x="7910296" y="1612291"/>
            <a:ext cx="1580535" cy="4703343"/>
          </a:xfrm>
          <a:prstGeom prst="ellipse">
            <a:avLst/>
          </a:prstGeom>
          <a:solidFill>
            <a:srgbClr val="03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Public Housing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A44A44-807D-6C4B-2785-3EAE7E024EBA}"/>
              </a:ext>
            </a:extLst>
          </p:cNvPr>
          <p:cNvSpPr/>
          <p:nvPr/>
        </p:nvSpPr>
        <p:spPr>
          <a:xfrm>
            <a:off x="9668977" y="1698325"/>
            <a:ext cx="1580535" cy="4703343"/>
          </a:xfrm>
          <a:prstGeom prst="ellipse">
            <a:avLst/>
          </a:prstGeom>
          <a:solidFill>
            <a:srgbClr val="EB7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Faith</a:t>
            </a:r>
          </a:p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Based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C4E01-F3CF-94B0-961C-066FCF679716}"/>
              </a:ext>
            </a:extLst>
          </p:cNvPr>
          <p:cNvSpPr txBox="1"/>
          <p:nvPr/>
        </p:nvSpPr>
        <p:spPr>
          <a:xfrm>
            <a:off x="2743819" y="3348924"/>
            <a:ext cx="1678023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6075" indent="-117475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otham Medium" pitchFamily="50" charset="0"/>
              <a:cs typeface="Gotham Medium" pitchFamily="50" charset="0"/>
            </a:endParaRPr>
          </a:p>
          <a:p>
            <a:pPr marL="228600"/>
            <a:r>
              <a:rPr lang="en-US" sz="1600" dirty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Healthcare</a:t>
            </a:r>
          </a:p>
          <a:p>
            <a:pPr marL="3460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Hospitals</a:t>
            </a:r>
          </a:p>
          <a:p>
            <a:pPr marL="3460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Health Centers</a:t>
            </a:r>
          </a:p>
          <a:p>
            <a:pPr marL="3460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Priv. Offices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5FAD7-20F7-9481-020C-67AB8E829FE2}"/>
              </a:ext>
            </a:extLst>
          </p:cNvPr>
          <p:cNvSpPr txBox="1"/>
          <p:nvPr/>
        </p:nvSpPr>
        <p:spPr>
          <a:xfrm>
            <a:off x="3123768" y="165850"/>
            <a:ext cx="675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A3F99"/>
                </a:solidFill>
                <a:latin typeface="Gotham Medium" pitchFamily="50" charset="0"/>
                <a:cs typeface="Gotham Medium" pitchFamily="50" charset="0"/>
              </a:rPr>
              <a:t>Scaling with Local Networks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B4DA17-D326-0DFD-A4E2-92DFF3D7F758}"/>
              </a:ext>
            </a:extLst>
          </p:cNvPr>
          <p:cNvCxnSpPr>
            <a:cxnSpLocks/>
            <a:stCxn id="12" idx="2"/>
            <a:endCxn id="2" idx="0"/>
          </p:cNvCxnSpPr>
          <p:nvPr/>
        </p:nvCxnSpPr>
        <p:spPr>
          <a:xfrm flipH="1">
            <a:off x="1833103" y="812181"/>
            <a:ext cx="4667487" cy="800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E1EDE0-B85A-B161-DE98-437F770C7EAF}"/>
              </a:ext>
            </a:extLst>
          </p:cNvPr>
          <p:cNvCxnSpPr>
            <a:cxnSpLocks/>
            <a:stCxn id="12" idx="2"/>
            <a:endCxn id="3" idx="0"/>
          </p:cNvCxnSpPr>
          <p:nvPr/>
        </p:nvCxnSpPr>
        <p:spPr>
          <a:xfrm flipH="1">
            <a:off x="3616827" y="812181"/>
            <a:ext cx="2883763" cy="8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ABDFA4-F04B-C9AC-E6BA-2D589735079E}"/>
              </a:ext>
            </a:extLst>
          </p:cNvPr>
          <p:cNvCxnSpPr>
            <a:cxnSpLocks/>
            <a:stCxn id="12" idx="2"/>
            <a:endCxn id="4" idx="0"/>
          </p:cNvCxnSpPr>
          <p:nvPr/>
        </p:nvCxnSpPr>
        <p:spPr>
          <a:xfrm flipH="1">
            <a:off x="5293275" y="812181"/>
            <a:ext cx="1207315" cy="8001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5FAE59-6693-8683-65D3-EC06648BC3E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500590" y="812181"/>
            <a:ext cx="471437" cy="8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1780D7-BC6C-9E9A-70FB-779AB19FA1F2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>
          <a:xfrm>
            <a:off x="6500590" y="812181"/>
            <a:ext cx="2199974" cy="8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6E8571-8349-4DE8-F999-F3EE7F6F05EB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>
            <a:off x="6500590" y="812181"/>
            <a:ext cx="3958655" cy="8861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044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child reading a book&#10;&#10;Description automatically generated">
            <a:extLst>
              <a:ext uri="{FF2B5EF4-FFF2-40B4-BE49-F238E27FC236}">
                <a16:creationId xmlns:a16="http://schemas.microsoft.com/office/drawing/2014/main" id="{B8987E46-21A4-A160-8A5C-53AAF779E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68B544-BBD8-DCBB-8753-19011D86671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E4889D-F7B0-A3C5-B482-A0631513501F}"/>
              </a:ext>
            </a:extLst>
          </p:cNvPr>
          <p:cNvSpPr/>
          <p:nvPr/>
        </p:nvSpPr>
        <p:spPr>
          <a:xfrm>
            <a:off x="1028088" y="1612289"/>
            <a:ext cx="1610030" cy="4703345"/>
          </a:xfrm>
          <a:prstGeom prst="ellipse">
            <a:avLst/>
          </a:prstGeom>
          <a:solidFill>
            <a:srgbClr val="03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Libraries	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E28CE7-FD0E-BA17-C2BF-645E24E57083}"/>
              </a:ext>
            </a:extLst>
          </p:cNvPr>
          <p:cNvSpPr/>
          <p:nvPr/>
        </p:nvSpPr>
        <p:spPr>
          <a:xfrm>
            <a:off x="2811812" y="1612291"/>
            <a:ext cx="1610030" cy="4703343"/>
          </a:xfrm>
          <a:prstGeom prst="ellipse">
            <a:avLst/>
          </a:prstGeom>
          <a:solidFill>
            <a:srgbClr val="EB7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4FDFFE-E9A4-3444-116E-C4E6C92E0F64}"/>
              </a:ext>
            </a:extLst>
          </p:cNvPr>
          <p:cNvSpPr/>
          <p:nvPr/>
        </p:nvSpPr>
        <p:spPr>
          <a:xfrm>
            <a:off x="4555343" y="1612290"/>
            <a:ext cx="1475863" cy="4703344"/>
          </a:xfrm>
          <a:prstGeom prst="ellipse">
            <a:avLst/>
          </a:prstGeom>
          <a:solidFill>
            <a:srgbClr val="03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WIC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4DD7E4-12FB-CD5B-AE87-3088E753DF38}"/>
              </a:ext>
            </a:extLst>
          </p:cNvPr>
          <p:cNvSpPr/>
          <p:nvPr/>
        </p:nvSpPr>
        <p:spPr>
          <a:xfrm>
            <a:off x="6181759" y="1612291"/>
            <a:ext cx="1580535" cy="4703343"/>
          </a:xfrm>
          <a:prstGeom prst="ellipse">
            <a:avLst/>
          </a:prstGeom>
          <a:solidFill>
            <a:srgbClr val="EB7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ABCD</a:t>
            </a:r>
          </a:p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Head</a:t>
            </a:r>
          </a:p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Start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1A40F7-2034-CD4D-ACFC-5F1E738176FE}"/>
              </a:ext>
            </a:extLst>
          </p:cNvPr>
          <p:cNvSpPr/>
          <p:nvPr/>
        </p:nvSpPr>
        <p:spPr>
          <a:xfrm>
            <a:off x="7910296" y="1612291"/>
            <a:ext cx="1580535" cy="4703343"/>
          </a:xfrm>
          <a:prstGeom prst="ellipse">
            <a:avLst/>
          </a:prstGeom>
          <a:solidFill>
            <a:srgbClr val="03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Public Housing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A44A44-807D-6C4B-2785-3EAE7E024EBA}"/>
              </a:ext>
            </a:extLst>
          </p:cNvPr>
          <p:cNvSpPr/>
          <p:nvPr/>
        </p:nvSpPr>
        <p:spPr>
          <a:xfrm>
            <a:off x="9668977" y="1698325"/>
            <a:ext cx="1580535" cy="4703343"/>
          </a:xfrm>
          <a:prstGeom prst="ellipse">
            <a:avLst/>
          </a:prstGeom>
          <a:solidFill>
            <a:srgbClr val="EB7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Faith</a:t>
            </a:r>
          </a:p>
          <a:p>
            <a:pPr algn="ctr"/>
            <a:r>
              <a:rPr lang="en-US" sz="1600" dirty="0">
                <a:latin typeface="Gotham Medium" pitchFamily="50" charset="0"/>
                <a:cs typeface="Gotham Medium" pitchFamily="50" charset="0"/>
              </a:rPr>
              <a:t>Based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C4E01-F3CF-94B0-961C-066FCF679716}"/>
              </a:ext>
            </a:extLst>
          </p:cNvPr>
          <p:cNvSpPr txBox="1"/>
          <p:nvPr/>
        </p:nvSpPr>
        <p:spPr>
          <a:xfrm>
            <a:off x="2743819" y="3348924"/>
            <a:ext cx="1678023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6075" indent="-117475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otham Medium" pitchFamily="50" charset="0"/>
              <a:cs typeface="Gotham Medium" pitchFamily="50" charset="0"/>
            </a:endParaRPr>
          </a:p>
          <a:p>
            <a:pPr marL="228600"/>
            <a:r>
              <a:rPr lang="en-US" sz="1600" dirty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Healthcare</a:t>
            </a:r>
          </a:p>
          <a:p>
            <a:pPr marL="3460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Hospitals</a:t>
            </a:r>
          </a:p>
          <a:p>
            <a:pPr marL="3460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Health Centers</a:t>
            </a:r>
          </a:p>
          <a:p>
            <a:pPr marL="3460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Priv. Offices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5FAD7-20F7-9481-020C-67AB8E829FE2}"/>
              </a:ext>
            </a:extLst>
          </p:cNvPr>
          <p:cNvSpPr txBox="1"/>
          <p:nvPr/>
        </p:nvSpPr>
        <p:spPr>
          <a:xfrm>
            <a:off x="3123768" y="165850"/>
            <a:ext cx="675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A3F99"/>
                </a:solidFill>
                <a:latin typeface="Gotham Medium" pitchFamily="50" charset="0"/>
                <a:cs typeface="Gotham Medium" pitchFamily="50" charset="0"/>
              </a:rPr>
              <a:t>Scaling with Local Networks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B4DA17-D326-0DFD-A4E2-92DFF3D7F758}"/>
              </a:ext>
            </a:extLst>
          </p:cNvPr>
          <p:cNvCxnSpPr>
            <a:cxnSpLocks/>
            <a:stCxn id="12" idx="2"/>
            <a:endCxn id="2" idx="0"/>
          </p:cNvCxnSpPr>
          <p:nvPr/>
        </p:nvCxnSpPr>
        <p:spPr>
          <a:xfrm flipH="1">
            <a:off x="1833103" y="812181"/>
            <a:ext cx="4667487" cy="800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E1EDE0-B85A-B161-DE98-437F770C7EAF}"/>
              </a:ext>
            </a:extLst>
          </p:cNvPr>
          <p:cNvCxnSpPr>
            <a:cxnSpLocks/>
            <a:stCxn id="12" idx="2"/>
            <a:endCxn id="3" idx="0"/>
          </p:cNvCxnSpPr>
          <p:nvPr/>
        </p:nvCxnSpPr>
        <p:spPr>
          <a:xfrm flipH="1">
            <a:off x="3616827" y="812181"/>
            <a:ext cx="2883763" cy="8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ABDFA4-F04B-C9AC-E6BA-2D589735079E}"/>
              </a:ext>
            </a:extLst>
          </p:cNvPr>
          <p:cNvCxnSpPr>
            <a:cxnSpLocks/>
            <a:stCxn id="12" idx="2"/>
            <a:endCxn id="4" idx="0"/>
          </p:cNvCxnSpPr>
          <p:nvPr/>
        </p:nvCxnSpPr>
        <p:spPr>
          <a:xfrm flipH="1">
            <a:off x="5293275" y="812181"/>
            <a:ext cx="1207315" cy="8001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5FAE59-6693-8683-65D3-EC06648BC3E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500590" y="812181"/>
            <a:ext cx="471437" cy="8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1780D7-BC6C-9E9A-70FB-779AB19FA1F2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>
          <a:xfrm>
            <a:off x="6500590" y="812181"/>
            <a:ext cx="2199974" cy="8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6E8571-8349-4DE8-F999-F3EE7F6F05EB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>
            <a:off x="6500590" y="812181"/>
            <a:ext cx="3958655" cy="8861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9B705636-3465-B40B-BB77-EC42A08430A5}"/>
              </a:ext>
            </a:extLst>
          </p:cNvPr>
          <p:cNvSpPr/>
          <p:nvPr/>
        </p:nvSpPr>
        <p:spPr>
          <a:xfrm>
            <a:off x="506358" y="4480622"/>
            <a:ext cx="11179280" cy="765087"/>
          </a:xfrm>
          <a:prstGeom prst="ellipse">
            <a:avLst/>
          </a:prstGeom>
          <a:solidFill>
            <a:srgbClr val="5A3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TRUSTED MESSENGERS: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Frontline Providers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CC4018-7026-F895-07D0-E4D4B680CCC0}"/>
              </a:ext>
            </a:extLst>
          </p:cNvPr>
          <p:cNvSpPr/>
          <p:nvPr/>
        </p:nvSpPr>
        <p:spPr>
          <a:xfrm>
            <a:off x="441566" y="2377801"/>
            <a:ext cx="11179280" cy="800108"/>
          </a:xfrm>
          <a:prstGeom prst="ellipse">
            <a:avLst/>
          </a:prstGeom>
          <a:solidFill>
            <a:srgbClr val="5A3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TRUSTED MESSENGERS: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Parent Leadership</a:t>
            </a:r>
          </a:p>
        </p:txBody>
      </p:sp>
    </p:spTree>
    <p:extLst>
      <p:ext uri="{BB962C8B-B14F-4D97-AF65-F5344CB8AC3E}">
        <p14:creationId xmlns:p14="http://schemas.microsoft.com/office/powerpoint/2010/main" val="3195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rot="21426129">
            <a:off x="1043471" y="1472233"/>
            <a:ext cx="3818090" cy="4895942"/>
            <a:chOff x="0" y="2258147"/>
            <a:chExt cx="3501810" cy="4696599"/>
          </a:xfrm>
        </p:grpSpPr>
        <p:pic>
          <p:nvPicPr>
            <p:cNvPr id="9" name="Picture 8"/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58147"/>
              <a:ext cx="3501810" cy="4696599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47" y="2868459"/>
              <a:ext cx="1940024" cy="3414073"/>
            </a:xfrm>
            <a:prstGeom prst="rect">
              <a:avLst/>
            </a:prstGeom>
          </p:spPr>
        </p:pic>
      </p:grp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5338751" y="1552064"/>
            <a:ext cx="6268479" cy="4826533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Content based on child’s age, from birth to the 5</a:t>
            </a:r>
            <a:r>
              <a:rPr lang="en-US" sz="2400" baseline="300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th</a:t>
            </a:r>
            <a:r>
              <a:rPr lang="en-US" sz="24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 birthday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One of The Basics Principles is covered each week with two messages, a FACT and a TRY THIS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Aligned with key frameworks including Head Start Early Learning Outcomes Framework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Intended to support ongoing conversations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Can accommodate supplemental messaging to fit local needs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6B613-8753-45D4-B3E7-095371A65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7" y="6112475"/>
            <a:ext cx="1542352" cy="5211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840F9-0556-6E1E-469F-6451456A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48-F8A1-4DDB-BA05-76E4B5750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575B0-A418-E41F-315C-B8164C61D48F}"/>
              </a:ext>
            </a:extLst>
          </p:cNvPr>
          <p:cNvSpPr txBox="1"/>
          <p:nvPr/>
        </p:nvSpPr>
        <p:spPr>
          <a:xfrm>
            <a:off x="1369022" y="136449"/>
            <a:ext cx="919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Black" pitchFamily="50" charset="0"/>
                <a:ea typeface="+mn-ea"/>
                <a:cs typeface="Gotham Black" pitchFamily="50" charset="0"/>
              </a:rPr>
              <a:t>Basics Moments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happen when a parent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EA330-C970-FA5E-45C3-0D516983EE14}"/>
              </a:ext>
            </a:extLst>
          </p:cNvPr>
          <p:cNvSpPr txBox="1"/>
          <p:nvPr/>
        </p:nvSpPr>
        <p:spPr>
          <a:xfrm>
            <a:off x="1689513" y="666412"/>
            <a:ext cx="8959283" cy="680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EB7924"/>
              </a:buClr>
              <a:buSzPct val="100000"/>
              <a:buFontTx/>
              <a:buNone/>
              <a:tabLst>
                <a:tab pos="457200" algn="l"/>
              </a:tabLst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Light" pitchFamily="50" charset="0"/>
                <a:ea typeface="Times New Roman" panose="02020603050405020304" pitchFamily="18" charset="0"/>
                <a:cs typeface="Gotham Light" pitchFamily="50" charset="0"/>
              </a:rPr>
              <a:t>receives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Gotham Light" pitchFamily="50" charset="0"/>
                <a:ea typeface="Times New Roman" panose="02020603050405020304" pitchFamily="18" charset="0"/>
                <a:cs typeface="Gotham Light" pitchFamily="50" charset="0"/>
              </a:rPr>
              <a:t>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3F98"/>
                </a:solidFill>
                <a:effectLst/>
                <a:uLnTx/>
                <a:uFillTx/>
                <a:latin typeface="Gotham Medium" pitchFamily="50" charset="0"/>
                <a:ea typeface="Times New Roman" panose="02020603050405020304" pitchFamily="18" charset="0"/>
                <a:cs typeface="Gotham Medium" pitchFamily="50" charset="0"/>
              </a:rPr>
              <a:t>BASICS INSIGHTS TEXT MESSAGES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Gotham Light" pitchFamily="50" charset="0"/>
                <a:ea typeface="Times New Roman" panose="02020603050405020304" pitchFamily="18" charset="0"/>
                <a:cs typeface="Gotham Light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93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D55AA-7FAA-4409-2CC2-CDCEFADBFB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69144" y="6082648"/>
            <a:ext cx="3853712" cy="5826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/>
              <a:t>21,415 total 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720AE-85C0-43D1-4D53-12B73EB46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75" y="484045"/>
            <a:ext cx="10698900" cy="55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9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E5B75E6-3109-A343-1F1A-002CA0FB8AB5}"/>
              </a:ext>
            </a:extLst>
          </p:cNvPr>
          <p:cNvSpPr/>
          <p:nvPr/>
        </p:nvSpPr>
        <p:spPr>
          <a:xfrm>
            <a:off x="6684167" y="0"/>
            <a:ext cx="5507833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9EA766F-AB53-97A4-40C8-9CEB488C68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481574"/>
              </p:ext>
            </p:extLst>
          </p:nvPr>
        </p:nvGraphicFramePr>
        <p:xfrm>
          <a:off x="224116" y="1084731"/>
          <a:ext cx="5296461" cy="499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3C85EE-69AD-AB25-87A1-BDAD873B67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248283"/>
              </p:ext>
            </p:extLst>
          </p:nvPr>
        </p:nvGraphicFramePr>
        <p:xfrm>
          <a:off x="6667087" y="2241176"/>
          <a:ext cx="5740073" cy="223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31FC3C5-738D-FF0F-F3C8-E8B0331FC038}"/>
              </a:ext>
            </a:extLst>
          </p:cNvPr>
          <p:cNvSpPr txBox="1"/>
          <p:nvPr/>
        </p:nvSpPr>
        <p:spPr>
          <a:xfrm>
            <a:off x="7279348" y="802642"/>
            <a:ext cx="38491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otham Bold" pitchFamily="50" charset="0"/>
                <a:cs typeface="Gotham Bold" pitchFamily="50" charset="0"/>
              </a:rPr>
              <a:t>Social-Emotional Skills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CA684-D5F8-5E54-FC24-39051F895CF3}"/>
              </a:ext>
            </a:extLst>
          </p:cNvPr>
          <p:cNvSpPr txBox="1"/>
          <p:nvPr/>
        </p:nvSpPr>
        <p:spPr>
          <a:xfrm>
            <a:off x="2544410" y="801008"/>
            <a:ext cx="259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otham Bold" pitchFamily="50" charset="0"/>
                <a:cs typeface="Gotham Bold" pitchFamily="50" charset="0"/>
              </a:rPr>
              <a:t>Cognitive Skills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95D3A33-193F-4A28-891B-E471D9BAA196}"/>
              </a:ext>
            </a:extLst>
          </p:cNvPr>
          <p:cNvSpPr/>
          <p:nvPr/>
        </p:nvSpPr>
        <p:spPr>
          <a:xfrm>
            <a:off x="10353122" y="3098272"/>
            <a:ext cx="342900" cy="984188"/>
          </a:xfrm>
          <a:prstGeom prst="rightBrace">
            <a:avLst/>
          </a:prstGeom>
          <a:ln>
            <a:solidFill>
              <a:srgbClr val="038A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39D6EA1-3561-6262-BCB0-839ED5AB1BB5}"/>
              </a:ext>
            </a:extLst>
          </p:cNvPr>
          <p:cNvSpPr/>
          <p:nvPr/>
        </p:nvSpPr>
        <p:spPr>
          <a:xfrm>
            <a:off x="10371052" y="2684775"/>
            <a:ext cx="342900" cy="400050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39">
            <a:extLst>
              <a:ext uri="{FF2B5EF4-FFF2-40B4-BE49-F238E27FC236}">
                <a16:creationId xmlns:a16="http://schemas.microsoft.com/office/drawing/2014/main" id="{14A8AB0A-7B57-4A98-953A-9D4387F01BDB}"/>
              </a:ext>
            </a:extLst>
          </p:cNvPr>
          <p:cNvSpPr txBox="1"/>
          <p:nvPr/>
        </p:nvSpPr>
        <p:spPr>
          <a:xfrm>
            <a:off x="10696022" y="2434690"/>
            <a:ext cx="1245854" cy="60016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43% increment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over normal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growth</a:t>
            </a:r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8598FFFA-3734-410E-60CD-CE0FC9C70F34}"/>
              </a:ext>
            </a:extLst>
          </p:cNvPr>
          <p:cNvSpPr txBox="1"/>
          <p:nvPr/>
        </p:nvSpPr>
        <p:spPr>
          <a:xfrm>
            <a:off x="10655575" y="3426511"/>
            <a:ext cx="705642" cy="4308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Normal</a:t>
            </a:r>
          </a:p>
          <a:p>
            <a:r>
              <a:rPr lang="en-US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growth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3FCA456-AFAE-47A4-80C9-AA6B94ABEFF9}"/>
              </a:ext>
            </a:extLst>
          </p:cNvPr>
          <p:cNvSpPr/>
          <p:nvPr/>
        </p:nvSpPr>
        <p:spPr>
          <a:xfrm>
            <a:off x="5253176" y="2026023"/>
            <a:ext cx="276926" cy="430305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42">
            <a:extLst>
              <a:ext uri="{FF2B5EF4-FFF2-40B4-BE49-F238E27FC236}">
                <a16:creationId xmlns:a16="http://schemas.microsoft.com/office/drawing/2014/main" id="{6FB125FC-AF38-4851-A0A4-BAFE49AFF0AC}"/>
              </a:ext>
            </a:extLst>
          </p:cNvPr>
          <p:cNvSpPr txBox="1"/>
          <p:nvPr/>
        </p:nvSpPr>
        <p:spPr>
          <a:xfrm>
            <a:off x="5442555" y="1939460"/>
            <a:ext cx="2483224" cy="60016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17% increment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over normal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growth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EFF14678-35B3-4BB9-A50D-1ADEB879AEE3}"/>
              </a:ext>
            </a:extLst>
          </p:cNvPr>
          <p:cNvSpPr/>
          <p:nvPr/>
        </p:nvSpPr>
        <p:spPr>
          <a:xfrm>
            <a:off x="5253176" y="2475173"/>
            <a:ext cx="342900" cy="2764450"/>
          </a:xfrm>
          <a:prstGeom prst="rightBrace">
            <a:avLst/>
          </a:prstGeom>
          <a:ln>
            <a:solidFill>
              <a:srgbClr val="038A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48E86328-713A-7026-792B-B826C12A6C89}"/>
              </a:ext>
            </a:extLst>
          </p:cNvPr>
          <p:cNvSpPr txBox="1"/>
          <p:nvPr/>
        </p:nvSpPr>
        <p:spPr>
          <a:xfrm>
            <a:off x="5565931" y="3638708"/>
            <a:ext cx="705642" cy="4308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Normal</a:t>
            </a:r>
          </a:p>
          <a:p>
            <a:r>
              <a:rPr lang="en-US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growth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FF0961-4D36-870E-CF5F-D32AFF97CC3A}"/>
              </a:ext>
            </a:extLst>
          </p:cNvPr>
          <p:cNvSpPr txBox="1"/>
          <p:nvPr/>
        </p:nvSpPr>
        <p:spPr>
          <a:xfrm>
            <a:off x="2967309" y="5939571"/>
            <a:ext cx="1296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otham Medium" pitchFamily="50" charset="0"/>
                <a:cs typeface="Gotham Medium" pitchFamily="50" charset="0"/>
              </a:rPr>
              <a:t>Age in Months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8AC7AA-577F-4442-6F0F-9CEFCFAE109D}"/>
              </a:ext>
            </a:extLst>
          </p:cNvPr>
          <p:cNvSpPr txBox="1"/>
          <p:nvPr/>
        </p:nvSpPr>
        <p:spPr>
          <a:xfrm>
            <a:off x="8382005" y="4475022"/>
            <a:ext cx="1296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otham Medium" pitchFamily="50" charset="0"/>
                <a:cs typeface="Gotham Medium" pitchFamily="50" charset="0"/>
              </a:rPr>
              <a:t>Age in 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A76594-A907-7CFA-ABDC-C75FE8F0D0C4}"/>
              </a:ext>
            </a:extLst>
          </p:cNvPr>
          <p:cNvSpPr txBox="1"/>
          <p:nvPr/>
        </p:nvSpPr>
        <p:spPr>
          <a:xfrm>
            <a:off x="2837188" y="1175381"/>
            <a:ext cx="18069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otham Medium" pitchFamily="50" charset="0"/>
                <a:cs typeface="Gotham Medium" pitchFamily="50" charset="0"/>
              </a:rPr>
              <a:t>Standard Deviation Units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4213B0-5C83-4841-04E9-E9F3947A29F7}"/>
              </a:ext>
            </a:extLst>
          </p:cNvPr>
          <p:cNvSpPr txBox="1"/>
          <p:nvPr/>
        </p:nvSpPr>
        <p:spPr>
          <a:xfrm>
            <a:off x="8320498" y="1175381"/>
            <a:ext cx="18069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otham Medium" pitchFamily="50" charset="0"/>
                <a:cs typeface="Gotham Medium" pitchFamily="50" charset="0"/>
              </a:rPr>
              <a:t>Standard Deviation Units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1FEBDA-2A6B-1741-DFF4-F1A217F34B03}"/>
              </a:ext>
            </a:extLst>
          </p:cNvPr>
          <p:cNvSpPr txBox="1"/>
          <p:nvPr/>
        </p:nvSpPr>
        <p:spPr>
          <a:xfrm>
            <a:off x="3314038" y="6168721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otham Light" pitchFamily="50" charset="0"/>
                <a:cs typeface="Gotham Light" pitchFamily="50" charset="0"/>
              </a:rPr>
              <a:t>N=745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832145-2EAD-0DC2-AE4A-08587BAE46AD}"/>
              </a:ext>
            </a:extLst>
          </p:cNvPr>
          <p:cNvSpPr txBox="1"/>
          <p:nvPr/>
        </p:nvSpPr>
        <p:spPr>
          <a:xfrm>
            <a:off x="8692795" y="4781803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otham Light" pitchFamily="50" charset="0"/>
                <a:cs typeface="Gotham Light" pitchFamily="50" charset="0"/>
              </a:rPr>
              <a:t>N=745</a:t>
            </a:r>
          </a:p>
        </p:txBody>
      </p:sp>
    </p:spTree>
    <p:extLst>
      <p:ext uri="{BB962C8B-B14F-4D97-AF65-F5344CB8AC3E}">
        <p14:creationId xmlns:p14="http://schemas.microsoft.com/office/powerpoint/2010/main" val="3516803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923A7F0-4D46-FE97-4D3C-F5F973FB6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459233"/>
              </p:ext>
            </p:extLst>
          </p:nvPr>
        </p:nvGraphicFramePr>
        <p:xfrm>
          <a:off x="1297459" y="994719"/>
          <a:ext cx="1033642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AE04B91-2F93-2A8E-21C8-184C5A198765}"/>
              </a:ext>
            </a:extLst>
          </p:cNvPr>
          <p:cNvSpPr txBox="1"/>
          <p:nvPr/>
        </p:nvSpPr>
        <p:spPr>
          <a:xfrm>
            <a:off x="4312263" y="259492"/>
            <a:ext cx="3938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otham Bold" pitchFamily="50" charset="0"/>
                <a:cs typeface="Gotham Bold" pitchFamily="50" charset="0"/>
              </a:rPr>
              <a:t>Cognitive</a:t>
            </a:r>
            <a:r>
              <a:rPr lang="en-US" sz="3600" baseline="0" dirty="0">
                <a:latin typeface="Gotham Bold" pitchFamily="50" charset="0"/>
                <a:cs typeface="Gotham Bold" pitchFamily="50" charset="0"/>
              </a:rPr>
              <a:t> Skills </a:t>
            </a:r>
            <a:endParaRPr lang="en-US" sz="3600" dirty="0"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F19C2-CA5B-D3D8-0519-902D1416052B}"/>
              </a:ext>
            </a:extLst>
          </p:cNvPr>
          <p:cNvSpPr txBox="1"/>
          <p:nvPr/>
        </p:nvSpPr>
        <p:spPr>
          <a:xfrm>
            <a:off x="4312263" y="6475397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otham Light" pitchFamily="50" charset="0"/>
                <a:cs typeface="Gotham Light" pitchFamily="50" charset="0"/>
              </a:rPr>
              <a:t>N=1128</a:t>
            </a:r>
          </a:p>
        </p:txBody>
      </p:sp>
    </p:spTree>
    <p:extLst>
      <p:ext uri="{BB962C8B-B14F-4D97-AF65-F5344CB8AC3E}">
        <p14:creationId xmlns:p14="http://schemas.microsoft.com/office/powerpoint/2010/main" val="2333238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93BC220-A501-60A7-3240-741ED30E79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10204"/>
              </p:ext>
            </p:extLst>
          </p:nvPr>
        </p:nvGraphicFramePr>
        <p:xfrm>
          <a:off x="1155357" y="834082"/>
          <a:ext cx="10163431" cy="5659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37EA46-3A89-D004-99F9-1CCAE97AE014}"/>
              </a:ext>
            </a:extLst>
          </p:cNvPr>
          <p:cNvSpPr txBox="1"/>
          <p:nvPr/>
        </p:nvSpPr>
        <p:spPr>
          <a:xfrm>
            <a:off x="3094020" y="265671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otham Bold" pitchFamily="50" charset="0"/>
                <a:cs typeface="Gotham Bold" pitchFamily="50" charset="0"/>
              </a:rPr>
              <a:t>Social and</a:t>
            </a:r>
            <a:r>
              <a:rPr lang="en-US" sz="3600" baseline="0" dirty="0">
                <a:latin typeface="Gotham Bold" pitchFamily="50" charset="0"/>
                <a:cs typeface="Gotham Bold" pitchFamily="50" charset="0"/>
              </a:rPr>
              <a:t> Emotional Skills</a:t>
            </a:r>
            <a:endParaRPr lang="en-US" sz="3600" dirty="0"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79021-0AD6-6063-9C93-DE03249CEA6E}"/>
              </a:ext>
            </a:extLst>
          </p:cNvPr>
          <p:cNvSpPr txBox="1"/>
          <p:nvPr/>
        </p:nvSpPr>
        <p:spPr>
          <a:xfrm>
            <a:off x="4330192" y="6346108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otham Light" pitchFamily="50" charset="0"/>
                <a:cs typeface="Gotham Light" pitchFamily="50" charset="0"/>
              </a:rPr>
              <a:t>N=1128</a:t>
            </a:r>
          </a:p>
        </p:txBody>
      </p:sp>
    </p:spTree>
    <p:extLst>
      <p:ext uri="{BB962C8B-B14F-4D97-AF65-F5344CB8AC3E}">
        <p14:creationId xmlns:p14="http://schemas.microsoft.com/office/powerpoint/2010/main" val="403543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BDACAD2-CB70-4E53-4250-BF9F21932E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049817"/>
              </p:ext>
            </p:extLst>
          </p:nvPr>
        </p:nvGraphicFramePr>
        <p:xfrm>
          <a:off x="1248032" y="1050323"/>
          <a:ext cx="10342605" cy="543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B55909-046F-9767-65C3-0FC75DD8DF82}"/>
              </a:ext>
            </a:extLst>
          </p:cNvPr>
          <p:cNvSpPr txBox="1"/>
          <p:nvPr/>
        </p:nvSpPr>
        <p:spPr>
          <a:xfrm>
            <a:off x="2861038" y="255712"/>
            <a:ext cx="7005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otham Bold" pitchFamily="50" charset="0"/>
                <a:cs typeface="Gotham Bold" pitchFamily="50" charset="0"/>
              </a:rPr>
              <a:t>Child Takes Initiative to Read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6370D6-6507-A56D-7B5B-2909D28AFBF8}"/>
              </a:ext>
            </a:extLst>
          </p:cNvPr>
          <p:cNvSpPr txBox="1"/>
          <p:nvPr/>
        </p:nvSpPr>
        <p:spPr>
          <a:xfrm>
            <a:off x="4375015" y="6358007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otham Light" pitchFamily="50" charset="0"/>
                <a:cs typeface="Gotham Light" pitchFamily="50" charset="0"/>
              </a:rPr>
              <a:t>N=1128</a:t>
            </a:r>
          </a:p>
        </p:txBody>
      </p:sp>
    </p:spTree>
    <p:extLst>
      <p:ext uri="{BB962C8B-B14F-4D97-AF65-F5344CB8AC3E}">
        <p14:creationId xmlns:p14="http://schemas.microsoft.com/office/powerpoint/2010/main" val="110932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61EF-3DCE-6CDE-9840-921ADBABC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3EAE-1DD8-4F19-AC2E-624F314D5989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46062-59AD-28D8-857F-9341CDA49806}"/>
              </a:ext>
            </a:extLst>
          </p:cNvPr>
          <p:cNvSpPr txBox="1"/>
          <p:nvPr/>
        </p:nvSpPr>
        <p:spPr>
          <a:xfrm>
            <a:off x="3648891" y="627687"/>
            <a:ext cx="7531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Open responses from Basics Insights text message users.</a:t>
            </a:r>
          </a:p>
        </p:txBody>
      </p:sp>
      <p:pic>
        <p:nvPicPr>
          <p:cNvPr id="11" name="Picture 10" descr="A person and baby lying on a bed&#10;&#10;Description automatically generated">
            <a:extLst>
              <a:ext uri="{FF2B5EF4-FFF2-40B4-BE49-F238E27FC236}">
                <a16:creationId xmlns:a16="http://schemas.microsoft.com/office/drawing/2014/main" id="{82B33D3E-2F63-8645-F9BC-A2FC3D7AA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" b="7050"/>
          <a:stretch/>
        </p:blipFill>
        <p:spPr>
          <a:xfrm>
            <a:off x="0" y="0"/>
            <a:ext cx="350671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9BE43F-C212-2800-F21E-E67BB090191D}"/>
              </a:ext>
            </a:extLst>
          </p:cNvPr>
          <p:cNvSpPr txBox="1"/>
          <p:nvPr/>
        </p:nvSpPr>
        <p:spPr>
          <a:xfrm>
            <a:off x="3648891" y="1027797"/>
            <a:ext cx="8055428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400" dirty="0"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Love the Messages. They have been very helpful and I have learnt so much from them. I have recommended these to others as well. Keep them coming!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The activities and tasks shared are very practical and easy to implement throughout the day with your child.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These text messages give me a lot to think and research about and implement with my child. Thank you.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This is my second grandson I have used it with. Invaluable!!!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We love it! This wasn't offered to us with my older children so we have really enjoyed it with our youngest.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You guys are a God given help. Everything is insightful, meaningful, and clear. Thank you so much for helping a first-time mom go through the rides of child development. Please continue to bless me with your tools &amp; knowledge. Forever grateful.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 enjoy the texts and how often I receive them. It’s not overbearing or annoying, it’s the perfect cadence. Keeps me thinking and interactive.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Love it!  </a:t>
            </a:r>
            <a:r>
              <a:rPr lang="en-US" sz="1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Soooooo</a:t>
            </a: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helpful!!!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 love Basics, it’s informative, gives great ideas and helps me understand and help my little one. Because as a parent you might feel we are doing things wrong since parenting didn’t come with a manual. So I look forward to my weekly text to try anything new to me that I’ve read.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otham Light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 find them to be very helpful and a reminder that I am doing the right things with my children.</a:t>
            </a:r>
            <a:endParaRPr lang="en-US" sz="1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802876-D151-9E69-5206-2AC724302C0B}"/>
              </a:ext>
            </a:extLst>
          </p:cNvPr>
          <p:cNvSpPr/>
          <p:nvPr/>
        </p:nvSpPr>
        <p:spPr>
          <a:xfrm>
            <a:off x="0" y="0"/>
            <a:ext cx="3506714" cy="1027797"/>
          </a:xfrm>
          <a:prstGeom prst="rect">
            <a:avLst/>
          </a:prstGeom>
          <a:solidFill>
            <a:srgbClr val="038A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E6CB00-9468-E386-F4D8-EFCCDFDD35EB}"/>
              </a:ext>
            </a:extLst>
          </p:cNvPr>
          <p:cNvSpPr/>
          <p:nvPr/>
        </p:nvSpPr>
        <p:spPr>
          <a:xfrm>
            <a:off x="0" y="5842451"/>
            <a:ext cx="3506714" cy="1027797"/>
          </a:xfrm>
          <a:prstGeom prst="rect">
            <a:avLst/>
          </a:prstGeom>
          <a:solidFill>
            <a:srgbClr val="038A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9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child reading a book&#10;&#10;Description automatically generated">
            <a:extLst>
              <a:ext uri="{FF2B5EF4-FFF2-40B4-BE49-F238E27FC236}">
                <a16:creationId xmlns:a16="http://schemas.microsoft.com/office/drawing/2014/main" id="{B8987E46-21A4-A160-8A5C-53AAF779E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68B544-BBD8-DCBB-8753-19011D86671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F40BD-4B78-428B-E368-641E2796148D}"/>
              </a:ext>
            </a:extLst>
          </p:cNvPr>
          <p:cNvSpPr txBox="1"/>
          <p:nvPr/>
        </p:nvSpPr>
        <p:spPr>
          <a:xfrm>
            <a:off x="1727430" y="4628323"/>
            <a:ext cx="88545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Black" pitchFamily="50" charset="0"/>
                <a:ea typeface="Calibri" panose="020F0502020204030204" pitchFamily="34" charset="0"/>
                <a:cs typeface="Gotham Black" pitchFamily="50" charset="0"/>
              </a:rPr>
              <a:t>The Imperative</a:t>
            </a:r>
          </a:p>
        </p:txBody>
      </p:sp>
    </p:spTree>
    <p:extLst>
      <p:ext uri="{BB962C8B-B14F-4D97-AF65-F5344CB8AC3E}">
        <p14:creationId xmlns:p14="http://schemas.microsoft.com/office/powerpoint/2010/main" val="392077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erson holding a child&#10;&#10;Description automatically generated with medium confidence">
            <a:extLst>
              <a:ext uri="{FF2B5EF4-FFF2-40B4-BE49-F238E27FC236}">
                <a16:creationId xmlns:a16="http://schemas.microsoft.com/office/drawing/2014/main" id="{27FD04E2-6DA1-40E3-BC38-B8F8AD94E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r="15625"/>
          <a:stretch/>
        </p:blipFill>
        <p:spPr bwMode="auto">
          <a:xfrm>
            <a:off x="277446" y="807678"/>
            <a:ext cx="3944612" cy="5337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00261-AED8-30CE-AA73-8AB6EFBE8C2E}"/>
              </a:ext>
            </a:extLst>
          </p:cNvPr>
          <p:cNvSpPr txBox="1"/>
          <p:nvPr/>
        </p:nvSpPr>
        <p:spPr>
          <a:xfrm>
            <a:off x="4474533" y="1317872"/>
            <a:ext cx="5814477" cy="5337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Let them know every day that I love them.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That includes when I’m tired and stressed.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38A00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Yes, we talk, sing, and point as we go back-and-forth,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38A00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Having fun with the thoughts we express.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566C11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We count fingers and toes and put objects in groups,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566C11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And we find lots of things to compare.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We explore while we play and discover new things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And we do it almost everywhere.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5A3F99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We read stories in books and discuss what we think,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5A3F99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And sometimes what the books make us feel.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Yes, The Basics are things that we do every day,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As a fun way to make our dreams real.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9E0A6-EDA3-2BFA-DAFC-6BAF6442F876}"/>
              </a:ext>
            </a:extLst>
          </p:cNvPr>
          <p:cNvSpPr txBox="1"/>
          <p:nvPr/>
        </p:nvSpPr>
        <p:spPr>
          <a:xfrm>
            <a:off x="5622380" y="117543"/>
            <a:ext cx="404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How I Do The Basics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with My Children</a:t>
            </a:r>
          </a:p>
        </p:txBody>
      </p:sp>
      <p:pic>
        <p:nvPicPr>
          <p:cNvPr id="3" name="Graphic 2" descr="Graduation cap with solid fill">
            <a:extLst>
              <a:ext uri="{FF2B5EF4-FFF2-40B4-BE49-F238E27FC236}">
                <a16:creationId xmlns:a16="http://schemas.microsoft.com/office/drawing/2014/main" id="{C2DA44AA-B4E9-9F36-CC44-96218010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6721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7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89571" y="2008095"/>
          <a:ext cx="7116664" cy="484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9DEF26C-2410-43FA-85FA-CC38BD15CA3F}"/>
              </a:ext>
            </a:extLst>
          </p:cNvPr>
          <p:cNvGraphicFramePr>
            <a:graphicFrameLocks/>
          </p:cNvGraphicFramePr>
          <p:nvPr/>
        </p:nvGraphicFramePr>
        <p:xfrm>
          <a:off x="7077206" y="2022829"/>
          <a:ext cx="4925223" cy="4947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EF541B2-3FE1-D25B-93B1-55118F49C6A2}"/>
              </a:ext>
            </a:extLst>
          </p:cNvPr>
          <p:cNvSpPr txBox="1"/>
          <p:nvPr/>
        </p:nvSpPr>
        <p:spPr>
          <a:xfrm>
            <a:off x="3942733" y="1479466"/>
            <a:ext cx="3134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Age: 9 to 12 Months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F113DD-6C4F-C966-63EC-AB0C53EE91E0}"/>
              </a:ext>
            </a:extLst>
          </p:cNvPr>
          <p:cNvSpPr txBox="1"/>
          <p:nvPr/>
        </p:nvSpPr>
        <p:spPr>
          <a:xfrm>
            <a:off x="8447042" y="1500740"/>
            <a:ext cx="249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Age: 24 Months</a:t>
            </a:r>
          </a:p>
        </p:txBody>
      </p:sp>
      <p:pic>
        <p:nvPicPr>
          <p:cNvPr id="35" name="Picture 34" descr="A child playing with blocks&#10;&#10;Description automatically generated">
            <a:extLst>
              <a:ext uri="{FF2B5EF4-FFF2-40B4-BE49-F238E27FC236}">
                <a16:creationId xmlns:a16="http://schemas.microsoft.com/office/drawing/2014/main" id="{3EF4603F-64CE-19D2-2349-E2EAB84E3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2" y="169185"/>
            <a:ext cx="2522002" cy="168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D92A47-A43A-90B2-AD95-67EB1CC66334}"/>
              </a:ext>
            </a:extLst>
          </p:cNvPr>
          <p:cNvSpPr txBox="1"/>
          <p:nvPr/>
        </p:nvSpPr>
        <p:spPr>
          <a:xfrm>
            <a:off x="423328" y="2915911"/>
            <a:ext cx="2164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PARENTAL EDUCATION: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E9D4B3-9AEF-AD27-D413-7ABE1859B083}"/>
              </a:ext>
            </a:extLst>
          </p:cNvPr>
          <p:cNvSpPr txBox="1"/>
          <p:nvPr/>
        </p:nvSpPr>
        <p:spPr>
          <a:xfrm>
            <a:off x="3269352" y="169185"/>
            <a:ext cx="807376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Large Disparities @ 24 Months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Between Parental Education Groups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B0625-AFBA-FE44-1F23-AAE79E80022D}"/>
              </a:ext>
            </a:extLst>
          </p:cNvPr>
          <p:cNvSpPr txBox="1"/>
          <p:nvPr/>
        </p:nvSpPr>
        <p:spPr>
          <a:xfrm>
            <a:off x="423328" y="5382500"/>
            <a:ext cx="229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Calculations using the federal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Childhood Longitudinal Study, Birth Cohort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children born in 2001-2002.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the Achievement Gap Initiative at Harvard University, 2015.</a:t>
            </a:r>
          </a:p>
        </p:txBody>
      </p:sp>
    </p:spTree>
    <p:extLst>
      <p:ext uri="{BB962C8B-B14F-4D97-AF65-F5344CB8AC3E}">
        <p14:creationId xmlns:p14="http://schemas.microsoft.com/office/powerpoint/2010/main" val="295858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/>
        </p:nvGraphicFramePr>
        <p:xfrm>
          <a:off x="141336" y="1846729"/>
          <a:ext cx="6961487" cy="483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0B3F2A8-D370-41A3-A1C7-B433592CA745}"/>
              </a:ext>
            </a:extLst>
          </p:cNvPr>
          <p:cNvGraphicFramePr/>
          <p:nvPr/>
        </p:nvGraphicFramePr>
        <p:xfrm>
          <a:off x="7013434" y="1522398"/>
          <a:ext cx="4761448" cy="533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1446FE-2F7D-43EE-A8E1-2C38EBECB49E}"/>
              </a:ext>
            </a:extLst>
          </p:cNvPr>
          <p:cNvSpPr txBox="1"/>
          <p:nvPr/>
        </p:nvSpPr>
        <p:spPr>
          <a:xfrm>
            <a:off x="3271989" y="1321263"/>
            <a:ext cx="419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Age: 9 to 12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1227C-84C9-4306-83A7-D11F119AF9F1}"/>
              </a:ext>
            </a:extLst>
          </p:cNvPr>
          <p:cNvSpPr txBox="1"/>
          <p:nvPr/>
        </p:nvSpPr>
        <p:spPr>
          <a:xfrm>
            <a:off x="8187272" y="1321263"/>
            <a:ext cx="249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Age: 24 Months</a:t>
            </a:r>
          </a:p>
        </p:txBody>
      </p:sp>
      <p:pic>
        <p:nvPicPr>
          <p:cNvPr id="37" name="Picture 36" descr="A baby lying on a couch with another baby&#10;&#10;Description automatically generated">
            <a:extLst>
              <a:ext uri="{FF2B5EF4-FFF2-40B4-BE49-F238E27FC236}">
                <a16:creationId xmlns:a16="http://schemas.microsoft.com/office/drawing/2014/main" id="{8C421138-402A-0D55-4D1F-13D9077B8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/>
          <a:stretch/>
        </p:blipFill>
        <p:spPr>
          <a:xfrm>
            <a:off x="64050" y="0"/>
            <a:ext cx="2288920" cy="1836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ED706-BD75-3008-A080-850357394325}"/>
              </a:ext>
            </a:extLst>
          </p:cNvPr>
          <p:cNvSpPr txBox="1"/>
          <p:nvPr/>
        </p:nvSpPr>
        <p:spPr>
          <a:xfrm>
            <a:off x="331070" y="2227850"/>
            <a:ext cx="2021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RACE/ETHNICITY: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DB181-7DAE-92DE-247A-4ADB99C5FC6E}"/>
              </a:ext>
            </a:extLst>
          </p:cNvPr>
          <p:cNvSpPr txBox="1"/>
          <p:nvPr/>
        </p:nvSpPr>
        <p:spPr>
          <a:xfrm>
            <a:off x="423328" y="5382500"/>
            <a:ext cx="229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Calculations using the federal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Childhood Longitudinal Study, Birth Cohort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children born in 2001-2002.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the Achievement Gap Initiative at Harvard University, 2015.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1FCAA-3EB1-184B-6D81-B17DB0CB50FF}"/>
              </a:ext>
            </a:extLst>
          </p:cNvPr>
          <p:cNvSpPr txBox="1"/>
          <p:nvPr/>
        </p:nvSpPr>
        <p:spPr>
          <a:xfrm>
            <a:off x="3271989" y="72030"/>
            <a:ext cx="807376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Large Disparities @ 24 Months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Between Racial/Ethnic Groups </a:t>
            </a:r>
          </a:p>
        </p:txBody>
      </p:sp>
    </p:spTree>
    <p:extLst>
      <p:ext uri="{BB962C8B-B14F-4D97-AF65-F5344CB8AC3E}">
        <p14:creationId xmlns:p14="http://schemas.microsoft.com/office/powerpoint/2010/main" val="189841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3884ED-FF8A-437D-AEA7-4C8F9E5D2E4E}"/>
              </a:ext>
            </a:extLst>
          </p:cNvPr>
          <p:cNvSpPr/>
          <p:nvPr/>
        </p:nvSpPr>
        <p:spPr>
          <a:xfrm>
            <a:off x="0" y="1674053"/>
            <a:ext cx="12192000" cy="4758062"/>
          </a:xfrm>
          <a:prstGeom prst="rect">
            <a:avLst/>
          </a:prstGeom>
          <a:solidFill>
            <a:srgbClr val="038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84713-A49E-4DBC-BED8-6849225E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211" y="1815967"/>
            <a:ext cx="9075420" cy="2377123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COLLECTIVE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INTENTIONALITY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3FB7A5-868B-4D5D-B87C-136E4EE09ED5}"/>
              </a:ext>
            </a:extLst>
          </p:cNvPr>
          <p:cNvSpPr txBox="1"/>
          <p:nvPr/>
        </p:nvSpPr>
        <p:spPr>
          <a:xfrm>
            <a:off x="2025529" y="4193090"/>
            <a:ext cx="865910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none of us can do alone,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all of us can do together.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82471-6954-46EB-B12D-954191A6A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47" y="153091"/>
            <a:ext cx="2160794" cy="7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22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6CD7A6-C1EE-FEEE-7413-A1F428D70F1F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36894-3499-B44D-D77F-4F7FA7502760}"/>
              </a:ext>
            </a:extLst>
          </p:cNvPr>
          <p:cNvSpPr txBox="1"/>
          <p:nvPr/>
        </p:nvSpPr>
        <p:spPr>
          <a:xfrm>
            <a:off x="609589" y="1413746"/>
            <a:ext cx="47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Feel emotionally secure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E3DEC-7493-511A-FDB7-CEE28295DADB}"/>
              </a:ext>
            </a:extLst>
          </p:cNvPr>
          <p:cNvSpPr txBox="1"/>
          <p:nvPr/>
        </p:nvSpPr>
        <p:spPr>
          <a:xfrm>
            <a:off x="600628" y="2484968"/>
            <a:ext cx="5710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B7924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Have strong communication skills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44222F-CB00-A5DB-4C66-0489580485DD}"/>
              </a:ext>
            </a:extLst>
          </p:cNvPr>
          <p:cNvSpPr txBox="1"/>
          <p:nvPr/>
        </p:nvSpPr>
        <p:spPr>
          <a:xfrm>
            <a:off x="618558" y="3608797"/>
            <a:ext cx="580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6C11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Build quantitative reasoning skills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2DD8BD-9B0D-82D8-5901-8F01E72C776F}"/>
              </a:ext>
            </a:extLst>
          </p:cNvPr>
          <p:cNvSpPr txBox="1"/>
          <p:nvPr/>
        </p:nvSpPr>
        <p:spPr>
          <a:xfrm>
            <a:off x="636485" y="4680019"/>
            <a:ext cx="571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Be energetic, playful and curious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F1683C-941F-5DCD-A312-5E0718C989FE}"/>
              </a:ext>
            </a:extLst>
          </p:cNvPr>
          <p:cNvSpPr txBox="1"/>
          <p:nvPr/>
        </p:nvSpPr>
        <p:spPr>
          <a:xfrm>
            <a:off x="663378" y="5803848"/>
            <a:ext cx="571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A3F99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Love reading and sharing ideas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8C8F88-8240-7F77-5A90-C66920A19CDF}"/>
              </a:ext>
            </a:extLst>
          </p:cNvPr>
          <p:cNvSpPr txBox="1"/>
          <p:nvPr/>
        </p:nvSpPr>
        <p:spPr>
          <a:xfrm>
            <a:off x="63114" y="418960"/>
            <a:ext cx="596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WE WANT ALL CHILDREN TO:</a:t>
            </a:r>
          </a:p>
        </p:txBody>
      </p:sp>
      <p:pic>
        <p:nvPicPr>
          <p:cNvPr id="31" name="Picture 30" descr="A person holding a child&#10;&#10;Description automatically generated">
            <a:extLst>
              <a:ext uri="{FF2B5EF4-FFF2-40B4-BE49-F238E27FC236}">
                <a16:creationId xmlns:a16="http://schemas.microsoft.com/office/drawing/2014/main" id="{F734C2F5-C696-4292-E1DE-06B32457F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r="2150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8" name="Picture 37" descr="A red heart with black background&#10;&#10;Description automatically generated">
            <a:extLst>
              <a:ext uri="{FF2B5EF4-FFF2-40B4-BE49-F238E27FC236}">
                <a16:creationId xmlns:a16="http://schemas.microsoft.com/office/drawing/2014/main" id="{424288EC-1AF6-6577-A697-E49107E41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2" y="1487692"/>
            <a:ext cx="450351" cy="387719"/>
          </a:xfrm>
          <a:prstGeom prst="rect">
            <a:avLst/>
          </a:prstGeom>
        </p:spPr>
      </p:pic>
      <p:pic>
        <p:nvPicPr>
          <p:cNvPr id="40" name="Picture 39" descr="A orange and black logo&#10;&#10;Description automatically generated with medium confidence">
            <a:extLst>
              <a:ext uri="{FF2B5EF4-FFF2-40B4-BE49-F238E27FC236}">
                <a16:creationId xmlns:a16="http://schemas.microsoft.com/office/drawing/2014/main" id="{E227498E-9BDF-B617-A595-F85F2C40E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7" y="2530744"/>
            <a:ext cx="479577" cy="405650"/>
          </a:xfrm>
          <a:prstGeom prst="rect">
            <a:avLst/>
          </a:prstGeom>
        </p:spPr>
      </p:pic>
      <p:pic>
        <p:nvPicPr>
          <p:cNvPr id="42" name="Picture 41" descr="A green squares with white numbers&#10;&#10;Description automatically generated">
            <a:extLst>
              <a:ext uri="{FF2B5EF4-FFF2-40B4-BE49-F238E27FC236}">
                <a16:creationId xmlns:a16="http://schemas.microsoft.com/office/drawing/2014/main" id="{C84A349D-A0A9-E398-2ACE-2D0AD2E1F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7" y="3594009"/>
            <a:ext cx="450351" cy="449988"/>
          </a:xfrm>
          <a:prstGeom prst="rect">
            <a:avLst/>
          </a:prstGeom>
        </p:spPr>
      </p:pic>
      <p:pic>
        <p:nvPicPr>
          <p:cNvPr id="44" name="Picture 43" descr="A blue baby rolling on a black background&#10;&#10;Description automatically generated">
            <a:extLst>
              <a:ext uri="{FF2B5EF4-FFF2-40B4-BE49-F238E27FC236}">
                <a16:creationId xmlns:a16="http://schemas.microsoft.com/office/drawing/2014/main" id="{99117D32-23F5-052A-CECF-9D3E34E8B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2" y="4691373"/>
            <a:ext cx="532150" cy="406724"/>
          </a:xfrm>
          <a:prstGeom prst="rect">
            <a:avLst/>
          </a:prstGeom>
        </p:spPr>
      </p:pic>
      <p:pic>
        <p:nvPicPr>
          <p:cNvPr id="46" name="Picture 45" descr="A purple and white crescent moon logo&#10;&#10;Description automatically generated">
            <a:extLst>
              <a:ext uri="{FF2B5EF4-FFF2-40B4-BE49-F238E27FC236}">
                <a16:creationId xmlns:a16="http://schemas.microsoft.com/office/drawing/2014/main" id="{11DF8C21-C22E-614F-8F3D-32DEBBF9D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3" y="5798976"/>
            <a:ext cx="384739" cy="40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erson holding a child&#10;&#10;Description automatically generated">
            <a:extLst>
              <a:ext uri="{FF2B5EF4-FFF2-40B4-BE49-F238E27FC236}">
                <a16:creationId xmlns:a16="http://schemas.microsoft.com/office/drawing/2014/main" id="{F734C2F5-C696-4292-E1DE-06B32457F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r="25686"/>
          <a:stretch/>
        </p:blipFill>
        <p:spPr>
          <a:xfrm>
            <a:off x="0" y="449"/>
            <a:ext cx="56656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5C7D86-D876-D5DD-3083-1F35BE9D1175}"/>
              </a:ext>
            </a:extLst>
          </p:cNvPr>
          <p:cNvSpPr txBox="1"/>
          <p:nvPr/>
        </p:nvSpPr>
        <p:spPr>
          <a:xfrm>
            <a:off x="6454598" y="1408637"/>
            <a:ext cx="4928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Gotham Black" pitchFamily="50" charset="0"/>
                <a:ea typeface="+mn-ea"/>
                <a:cs typeface="Gotham Black" pitchFamily="50" charset="0"/>
              </a:rPr>
              <a:t>Maximize Love, Manage Stress</a:t>
            </a:r>
          </a:p>
        </p:txBody>
      </p:sp>
      <p:pic>
        <p:nvPicPr>
          <p:cNvPr id="38" name="Picture 37" descr="A red heart with black background&#10;&#10;Description automatically generated">
            <a:extLst>
              <a:ext uri="{FF2B5EF4-FFF2-40B4-BE49-F238E27FC236}">
                <a16:creationId xmlns:a16="http://schemas.microsoft.com/office/drawing/2014/main" id="{424288EC-1AF6-6577-A697-E49107E41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85" y="1487692"/>
            <a:ext cx="450351" cy="387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2C1DC7-2561-E7C7-4401-731D64D3E2EA}"/>
              </a:ext>
            </a:extLst>
          </p:cNvPr>
          <p:cNvSpPr txBox="1"/>
          <p:nvPr/>
        </p:nvSpPr>
        <p:spPr>
          <a:xfrm>
            <a:off x="6454598" y="2482413"/>
            <a:ext cx="3375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B7924"/>
                </a:solidFill>
                <a:effectLst/>
                <a:uLnTx/>
                <a:uFillTx/>
                <a:latin typeface="Gotham Black" pitchFamily="50" charset="0"/>
                <a:ea typeface="+mn-ea"/>
                <a:cs typeface="Gotham Black" pitchFamily="50" charset="0"/>
              </a:rPr>
              <a:t>Talk, Sing, and Point</a:t>
            </a:r>
          </a:p>
        </p:txBody>
      </p:sp>
      <p:pic>
        <p:nvPicPr>
          <p:cNvPr id="40" name="Picture 39" descr="A orange and black logo&#10;&#10;Description automatically generated with medium confidence">
            <a:extLst>
              <a:ext uri="{FF2B5EF4-FFF2-40B4-BE49-F238E27FC236}">
                <a16:creationId xmlns:a16="http://schemas.microsoft.com/office/drawing/2014/main" id="{E227498E-9BDF-B617-A595-F85F2C40E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88" y="2530744"/>
            <a:ext cx="479577" cy="40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EC115B-FE1B-ADC3-5945-B1C9F61423CE}"/>
              </a:ext>
            </a:extLst>
          </p:cNvPr>
          <p:cNvSpPr txBox="1"/>
          <p:nvPr/>
        </p:nvSpPr>
        <p:spPr>
          <a:xfrm>
            <a:off x="6454598" y="3605744"/>
            <a:ext cx="455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6C11"/>
                </a:solidFill>
                <a:effectLst/>
                <a:uLnTx/>
                <a:uFillTx/>
                <a:latin typeface="Gotham Black" pitchFamily="50" charset="0"/>
                <a:ea typeface="+mn-ea"/>
                <a:cs typeface="Gotham Black" pitchFamily="50" charset="0"/>
              </a:rPr>
              <a:t>Count, Group, and Compare</a:t>
            </a:r>
          </a:p>
        </p:txBody>
      </p:sp>
      <p:pic>
        <p:nvPicPr>
          <p:cNvPr id="42" name="Picture 41" descr="A green squares with white numbers&#10;&#10;Description automatically generated">
            <a:extLst>
              <a:ext uri="{FF2B5EF4-FFF2-40B4-BE49-F238E27FC236}">
                <a16:creationId xmlns:a16="http://schemas.microsoft.com/office/drawing/2014/main" id="{C84A349D-A0A9-E398-2ACE-2D0AD2E1F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14" y="3594009"/>
            <a:ext cx="450351" cy="449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5CC84-E040-C28B-74C2-F1F713EF5612}"/>
              </a:ext>
            </a:extLst>
          </p:cNvPr>
          <p:cNvSpPr txBox="1"/>
          <p:nvPr/>
        </p:nvSpPr>
        <p:spPr>
          <a:xfrm>
            <a:off x="6454598" y="4657394"/>
            <a:ext cx="558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Black" pitchFamily="50" charset="0"/>
                <a:ea typeface="+mn-ea"/>
                <a:cs typeface="Gotham Black" pitchFamily="50" charset="0"/>
              </a:rPr>
              <a:t>Explore Through Movement &amp; Play</a:t>
            </a:r>
          </a:p>
        </p:txBody>
      </p:sp>
      <p:pic>
        <p:nvPicPr>
          <p:cNvPr id="44" name="Picture 43" descr="A blue baby rolling on a black background&#10;&#10;Description automatically generated">
            <a:extLst>
              <a:ext uri="{FF2B5EF4-FFF2-40B4-BE49-F238E27FC236}">
                <a16:creationId xmlns:a16="http://schemas.microsoft.com/office/drawing/2014/main" id="{99117D32-23F5-052A-CECF-9D3E34E8B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7" y="4691373"/>
            <a:ext cx="532150" cy="406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5F39A6-D050-D649-8F46-8D8A84E34523}"/>
              </a:ext>
            </a:extLst>
          </p:cNvPr>
          <p:cNvSpPr txBox="1"/>
          <p:nvPr/>
        </p:nvSpPr>
        <p:spPr>
          <a:xfrm>
            <a:off x="6454598" y="5803848"/>
            <a:ext cx="406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A3F99"/>
                </a:solidFill>
                <a:effectLst/>
                <a:uLnTx/>
                <a:uFillTx/>
                <a:latin typeface="Gotham Black" pitchFamily="50" charset="0"/>
                <a:ea typeface="+mn-ea"/>
                <a:cs typeface="Gotham Black" pitchFamily="50" charset="0"/>
              </a:rPr>
              <a:t>Read and Discuss Stories</a:t>
            </a:r>
          </a:p>
        </p:txBody>
      </p:sp>
      <p:pic>
        <p:nvPicPr>
          <p:cNvPr id="46" name="Picture 45" descr="A purple and white crescent moon logo&#10;&#10;Description automatically generated">
            <a:extLst>
              <a:ext uri="{FF2B5EF4-FFF2-40B4-BE49-F238E27FC236}">
                <a16:creationId xmlns:a16="http://schemas.microsoft.com/office/drawing/2014/main" id="{11DF8C21-C22E-614F-8F3D-32DEBBF9D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92" y="5798976"/>
            <a:ext cx="384739" cy="406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7365CD-259B-E811-52E2-6A5292E6736B}"/>
              </a:ext>
            </a:extLst>
          </p:cNvPr>
          <p:cNvSpPr txBox="1"/>
          <p:nvPr/>
        </p:nvSpPr>
        <p:spPr>
          <a:xfrm>
            <a:off x="5925668" y="418960"/>
            <a:ext cx="5757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Black" pitchFamily="50" charset="0"/>
                <a:ea typeface="+mn-ea"/>
                <a:cs typeface="Gotham Black" pitchFamily="50" charset="0"/>
              </a:rPr>
              <a:t>THE BASICS PRINCIPLES</a:t>
            </a:r>
          </a:p>
        </p:txBody>
      </p:sp>
    </p:spTree>
    <p:extLst>
      <p:ext uri="{BB962C8B-B14F-4D97-AF65-F5344CB8AC3E}">
        <p14:creationId xmlns:p14="http://schemas.microsoft.com/office/powerpoint/2010/main" val="4321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D93A0B-D1BA-10C0-71C7-DFD64FCC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074"/>
            <a:ext cx="12210970" cy="6381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B0218-D4D5-C403-05AD-0F23CE2EB841}"/>
              </a:ext>
            </a:extLst>
          </p:cNvPr>
          <p:cNvSpPr txBox="1"/>
          <p:nvPr/>
        </p:nvSpPr>
        <p:spPr>
          <a:xfrm>
            <a:off x="2044006" y="0"/>
            <a:ext cx="847796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38A96"/>
                </a:solidFill>
                <a:latin typeface="Gotham Medium" pitchFamily="50" charset="0"/>
                <a:cs typeface="Gotham Medium" pitchFamily="50" charset="0"/>
              </a:rPr>
              <a:t>THE BASICS BOSTON ALLIANCE CYCLE</a:t>
            </a:r>
          </a:p>
        </p:txBody>
      </p:sp>
    </p:spTree>
    <p:extLst>
      <p:ext uri="{BB962C8B-B14F-4D97-AF65-F5344CB8AC3E}">
        <p14:creationId xmlns:p14="http://schemas.microsoft.com/office/powerpoint/2010/main" val="3646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EFFE240-680C-2453-7D24-A696B3051BF0}"/>
              </a:ext>
            </a:extLst>
          </p:cNvPr>
          <p:cNvSpPr/>
          <p:nvPr/>
        </p:nvSpPr>
        <p:spPr>
          <a:xfrm>
            <a:off x="8337510" y="1049247"/>
            <a:ext cx="3169830" cy="5124826"/>
          </a:xfrm>
          <a:prstGeom prst="rect">
            <a:avLst/>
          </a:prstGeom>
          <a:solidFill>
            <a:srgbClr val="566C11">
              <a:alpha val="15000"/>
            </a:srgbClr>
          </a:solidFill>
          <a:ln>
            <a:solidFill>
              <a:srgbClr val="566C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104A10-3016-D081-7AD8-588885242E4D}"/>
              </a:ext>
            </a:extLst>
          </p:cNvPr>
          <p:cNvSpPr/>
          <p:nvPr/>
        </p:nvSpPr>
        <p:spPr>
          <a:xfrm>
            <a:off x="736171" y="3431097"/>
            <a:ext cx="3909645" cy="2734819"/>
          </a:xfrm>
          <a:prstGeom prst="rect">
            <a:avLst/>
          </a:prstGeom>
          <a:solidFill>
            <a:srgbClr val="5A3F99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9818B2-2826-60A4-1382-DC3E94F028A1}"/>
              </a:ext>
            </a:extLst>
          </p:cNvPr>
          <p:cNvSpPr/>
          <p:nvPr/>
        </p:nvSpPr>
        <p:spPr>
          <a:xfrm>
            <a:off x="4789573" y="1044645"/>
            <a:ext cx="3392034" cy="5129427"/>
          </a:xfrm>
          <a:prstGeom prst="rect">
            <a:avLst/>
          </a:prstGeom>
          <a:solidFill>
            <a:srgbClr val="00A0AF">
              <a:alpha val="15000"/>
            </a:srgbClr>
          </a:solidFill>
          <a:ln>
            <a:solidFill>
              <a:srgbClr val="0387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1479BA-973E-858B-F5B4-B42CE8837F08}"/>
              </a:ext>
            </a:extLst>
          </p:cNvPr>
          <p:cNvSpPr/>
          <p:nvPr/>
        </p:nvSpPr>
        <p:spPr>
          <a:xfrm>
            <a:off x="736171" y="1044646"/>
            <a:ext cx="3909646" cy="2401314"/>
          </a:xfrm>
          <a:prstGeom prst="rect">
            <a:avLst/>
          </a:prstGeom>
          <a:solidFill>
            <a:srgbClr val="EB7924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71EBF-4755-244A-FEAC-9C9BE7C7C3A4}"/>
              </a:ext>
            </a:extLst>
          </p:cNvPr>
          <p:cNvSpPr txBox="1"/>
          <p:nvPr/>
        </p:nvSpPr>
        <p:spPr>
          <a:xfrm>
            <a:off x="1411317" y="1720928"/>
            <a:ext cx="323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B7924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With Service Providers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12B56-3687-0558-0D6B-74A64188113E}"/>
              </a:ext>
            </a:extLst>
          </p:cNvPr>
          <p:cNvSpPr txBox="1"/>
          <p:nvPr/>
        </p:nvSpPr>
        <p:spPr>
          <a:xfrm>
            <a:off x="1391576" y="3766381"/>
            <a:ext cx="3087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38796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Basics Insights Text Messages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09C55-8050-64B0-17FF-9E071FE6897B}"/>
              </a:ext>
            </a:extLst>
          </p:cNvPr>
          <p:cNvSpPr txBox="1"/>
          <p:nvPr/>
        </p:nvSpPr>
        <p:spPr>
          <a:xfrm>
            <a:off x="1434565" y="5421573"/>
            <a:ext cx="290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Zoom Meetings &amp; Webinars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C3EA0-EB5C-A667-0AC1-262FBE66C5D7}"/>
              </a:ext>
            </a:extLst>
          </p:cNvPr>
          <p:cNvSpPr txBox="1"/>
          <p:nvPr/>
        </p:nvSpPr>
        <p:spPr>
          <a:xfrm>
            <a:off x="1411447" y="4254490"/>
            <a:ext cx="238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3F99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Social Media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C7D025-B500-1A08-CDB8-0DC3BD999097}"/>
              </a:ext>
            </a:extLst>
          </p:cNvPr>
          <p:cNvSpPr txBox="1"/>
          <p:nvPr/>
        </p:nvSpPr>
        <p:spPr>
          <a:xfrm>
            <a:off x="1411417" y="2767841"/>
            <a:ext cx="3124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6C11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At Community Events/Spaces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6F89E-4AE0-95AE-A377-6E73B50A8B80}"/>
              </a:ext>
            </a:extLst>
          </p:cNvPr>
          <p:cNvSpPr txBox="1"/>
          <p:nvPr/>
        </p:nvSpPr>
        <p:spPr>
          <a:xfrm>
            <a:off x="1397288" y="2232734"/>
            <a:ext cx="3072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With Parent Partners as Peers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B58E3-E402-E5D6-EAAB-5D4D4E92186F}"/>
              </a:ext>
            </a:extLst>
          </p:cNvPr>
          <p:cNvSpPr txBox="1"/>
          <p:nvPr/>
        </p:nvSpPr>
        <p:spPr>
          <a:xfrm>
            <a:off x="1412477" y="4751626"/>
            <a:ext cx="277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6C11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Print Media (e.g., posters, billboards, handouts)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</p:txBody>
      </p:sp>
      <p:pic>
        <p:nvPicPr>
          <p:cNvPr id="43" name="Picture 42" descr="A person pointing at a child&#10;&#10;Description automatically generated">
            <a:extLst>
              <a:ext uri="{FF2B5EF4-FFF2-40B4-BE49-F238E27FC236}">
                <a16:creationId xmlns:a16="http://schemas.microsoft.com/office/drawing/2014/main" id="{3D43A664-4CE0-D408-FA60-2106B5A61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t="6144" r="16617"/>
          <a:stretch/>
        </p:blipFill>
        <p:spPr>
          <a:xfrm>
            <a:off x="5260205" y="2133877"/>
            <a:ext cx="2459418" cy="2172032"/>
          </a:xfrm>
          <a:prstGeom prst="rect">
            <a:avLst/>
          </a:prstGeom>
          <a:ln w="38100" cap="sq">
            <a:solidFill>
              <a:srgbClr val="0387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Graphic 16" descr="Boardroom with solid fill">
            <a:extLst>
              <a:ext uri="{FF2B5EF4-FFF2-40B4-BE49-F238E27FC236}">
                <a16:creationId xmlns:a16="http://schemas.microsoft.com/office/drawing/2014/main" id="{7068529C-4FCE-2D43-B8A3-7FDE0F6B2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431" y="2605572"/>
            <a:ext cx="550715" cy="550715"/>
          </a:xfrm>
          <a:prstGeom prst="rect">
            <a:avLst/>
          </a:prstGeom>
        </p:spPr>
      </p:pic>
      <p:pic>
        <p:nvPicPr>
          <p:cNvPr id="19" name="Graphic 18" descr="Woman changing Baby with solid fill">
            <a:extLst>
              <a:ext uri="{FF2B5EF4-FFF2-40B4-BE49-F238E27FC236}">
                <a16:creationId xmlns:a16="http://schemas.microsoft.com/office/drawing/2014/main" id="{F1492FC7-D7ED-16EB-2A93-064B5DBF5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2714" y="4744291"/>
            <a:ext cx="914400" cy="914400"/>
          </a:xfrm>
          <a:prstGeom prst="rect">
            <a:avLst/>
          </a:prstGeom>
        </p:spPr>
      </p:pic>
      <p:pic>
        <p:nvPicPr>
          <p:cNvPr id="21" name="Graphic 20" descr="Woman with baby with solid fill">
            <a:extLst>
              <a:ext uri="{FF2B5EF4-FFF2-40B4-BE49-F238E27FC236}">
                <a16:creationId xmlns:a16="http://schemas.microsoft.com/office/drawing/2014/main" id="{8DF48A51-5C66-A8E7-E3DF-B1D1E5443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0244" y="2188182"/>
            <a:ext cx="489037" cy="445991"/>
          </a:xfrm>
          <a:prstGeom prst="rect">
            <a:avLst/>
          </a:prstGeom>
        </p:spPr>
      </p:pic>
      <p:pic>
        <p:nvPicPr>
          <p:cNvPr id="23" name="Graphic 22" descr="Mom with stroller with solid fill">
            <a:extLst>
              <a:ext uri="{FF2B5EF4-FFF2-40B4-BE49-F238E27FC236}">
                <a16:creationId xmlns:a16="http://schemas.microsoft.com/office/drawing/2014/main" id="{B41A5165-C521-D740-0993-B40BCB51E8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59509" y="4718249"/>
            <a:ext cx="914400" cy="914400"/>
          </a:xfrm>
          <a:prstGeom prst="rect">
            <a:avLst/>
          </a:prstGeom>
        </p:spPr>
      </p:pic>
      <p:pic>
        <p:nvPicPr>
          <p:cNvPr id="35" name="Graphic 34" descr="Presentation with org chart with solid fill">
            <a:extLst>
              <a:ext uri="{FF2B5EF4-FFF2-40B4-BE49-F238E27FC236}">
                <a16:creationId xmlns:a16="http://schemas.microsoft.com/office/drawing/2014/main" id="{7B7AC805-8F25-52AB-54A7-3EDB81D50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3341" y="5382485"/>
            <a:ext cx="470540" cy="47054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1552FF2D-30AF-50D9-4AD6-CA1D47C07C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38723" y="1642983"/>
            <a:ext cx="422345" cy="475870"/>
          </a:xfrm>
          <a:prstGeom prst="rect">
            <a:avLst/>
          </a:prstGeom>
        </p:spPr>
      </p:pic>
      <p:pic>
        <p:nvPicPr>
          <p:cNvPr id="41" name="Graphic 40" descr="Online Network with solid fill">
            <a:extLst>
              <a:ext uri="{FF2B5EF4-FFF2-40B4-BE49-F238E27FC236}">
                <a16:creationId xmlns:a16="http://schemas.microsoft.com/office/drawing/2014/main" id="{ABD12FA8-57B5-7385-CCF6-18656C4DBD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774939">
            <a:off x="953342" y="4244792"/>
            <a:ext cx="435120" cy="430837"/>
          </a:xfrm>
          <a:prstGeom prst="rect">
            <a:avLst/>
          </a:prstGeom>
        </p:spPr>
      </p:pic>
      <p:pic>
        <p:nvPicPr>
          <p:cNvPr id="44" name="Graphic 43" descr="Advertising with solid fill">
            <a:extLst>
              <a:ext uri="{FF2B5EF4-FFF2-40B4-BE49-F238E27FC236}">
                <a16:creationId xmlns:a16="http://schemas.microsoft.com/office/drawing/2014/main" id="{BE38008F-061C-90FC-7463-9A6E924F27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0668" y="4811874"/>
            <a:ext cx="441593" cy="402723"/>
          </a:xfrm>
          <a:prstGeom prst="rect">
            <a:avLst/>
          </a:prstGeom>
        </p:spPr>
      </p:pic>
      <p:pic>
        <p:nvPicPr>
          <p:cNvPr id="40" name="Graphic 39" descr="Man with kid with solid fill">
            <a:extLst>
              <a:ext uri="{FF2B5EF4-FFF2-40B4-BE49-F238E27FC236}">
                <a16:creationId xmlns:a16="http://schemas.microsoft.com/office/drawing/2014/main" id="{68C8633D-8A6D-1148-F321-4DB12D3FCD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51302" y="4744291"/>
            <a:ext cx="914400" cy="9144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E475207-4CD9-E47F-D53A-A9C254CC9D88}"/>
              </a:ext>
            </a:extLst>
          </p:cNvPr>
          <p:cNvSpPr txBox="1"/>
          <p:nvPr/>
        </p:nvSpPr>
        <p:spPr>
          <a:xfrm>
            <a:off x="2614136" y="97813"/>
            <a:ext cx="696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Bold" pitchFamily="50" charset="0"/>
                <a:ea typeface="+mn-ea"/>
                <a:cs typeface="Gotham Bold" pitchFamily="50" charset="0"/>
              </a:rPr>
              <a:t>BASICS MOMENTS</a:t>
            </a:r>
          </a:p>
        </p:txBody>
      </p:sp>
      <p:pic>
        <p:nvPicPr>
          <p:cNvPr id="12" name="Picture 11" descr="A blue and black text&#10;&#10;Description automatically generated with medium confidence">
            <a:extLst>
              <a:ext uri="{FF2B5EF4-FFF2-40B4-BE49-F238E27FC236}">
                <a16:creationId xmlns:a16="http://schemas.microsoft.com/office/drawing/2014/main" id="{E35943BD-EBF9-F139-57A1-307E5FEE68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30" y="6362525"/>
            <a:ext cx="1018629" cy="344185"/>
          </a:xfrm>
          <a:prstGeom prst="rect">
            <a:avLst/>
          </a:prstGeom>
        </p:spPr>
      </p:pic>
      <p:pic>
        <p:nvPicPr>
          <p:cNvPr id="22" name="Picture 21" descr="A baby lying on a couch with another baby&#10;&#10;Description automatically generated">
            <a:extLst>
              <a:ext uri="{FF2B5EF4-FFF2-40B4-BE49-F238E27FC236}">
                <a16:creationId xmlns:a16="http://schemas.microsoft.com/office/drawing/2014/main" id="{5DDBE779-BE85-CA9A-E446-A8E40F89649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r="17149" b="21752"/>
          <a:stretch/>
        </p:blipFill>
        <p:spPr>
          <a:xfrm>
            <a:off x="8848250" y="2106981"/>
            <a:ext cx="2166280" cy="22767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566C1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Graphic 30" descr="Check In with solid fill">
            <a:extLst>
              <a:ext uri="{FF2B5EF4-FFF2-40B4-BE49-F238E27FC236}">
                <a16:creationId xmlns:a16="http://schemas.microsoft.com/office/drawing/2014/main" id="{04BABAC8-8EEA-BAF4-22A5-F46397B8DD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8891" y="3686384"/>
            <a:ext cx="446408" cy="44640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DAE36BB-8B5D-67AE-1188-DCD8889A7C45}"/>
              </a:ext>
            </a:extLst>
          </p:cNvPr>
          <p:cNvSpPr txBox="1"/>
          <p:nvPr/>
        </p:nvSpPr>
        <p:spPr>
          <a:xfrm>
            <a:off x="4899099" y="1109851"/>
            <a:ext cx="3181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FAMILIES INCORPORATE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The Basics Principles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8A96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into Daily Routines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38A96"/>
              </a:solidFill>
              <a:effectLst/>
              <a:uLnTx/>
              <a:uFillTx/>
              <a:latin typeface="Gotham Medium" pitchFamily="50" charset="0"/>
              <a:ea typeface="+mn-ea"/>
              <a:cs typeface="Gotham Medium" pitchFamily="50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01C04A-EFC1-4A06-2103-206C94158F3C}"/>
              </a:ext>
            </a:extLst>
          </p:cNvPr>
          <p:cNvSpPr txBox="1"/>
          <p:nvPr/>
        </p:nvSpPr>
        <p:spPr>
          <a:xfrm>
            <a:off x="747960" y="1106527"/>
            <a:ext cx="390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3F99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PARENTS ENGAGE &amp; LEARN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5381922-E88B-E86E-448A-A3AA64F68580}"/>
              </a:ext>
            </a:extLst>
          </p:cNvPr>
          <p:cNvSpPr txBox="1"/>
          <p:nvPr/>
        </p:nvSpPr>
        <p:spPr>
          <a:xfrm>
            <a:off x="8703115" y="1106527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6C11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CHILDREN THRIVE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6C11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In School and Life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9E759F9-F1EE-4BAA-6A56-17F02E5F972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591159" y="4931832"/>
            <a:ext cx="630666" cy="641356"/>
          </a:xfrm>
          <a:prstGeom prst="rect">
            <a:avLst/>
          </a:prstGeom>
        </p:spPr>
      </p:pic>
      <p:pic>
        <p:nvPicPr>
          <p:cNvPr id="28" name="Graphic 27" descr="Cricket with solid fill">
            <a:extLst>
              <a:ext uri="{FF2B5EF4-FFF2-40B4-BE49-F238E27FC236}">
                <a16:creationId xmlns:a16="http://schemas.microsoft.com/office/drawing/2014/main" id="{0D5B8C78-5865-C4B2-C345-226EFC07753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475474" y="4870842"/>
            <a:ext cx="734889" cy="734889"/>
          </a:xfrm>
          <a:prstGeom prst="rect">
            <a:avLst/>
          </a:prstGeom>
        </p:spPr>
      </p:pic>
      <p:pic>
        <p:nvPicPr>
          <p:cNvPr id="32" name="Graphic 31" descr="Graduation cap with solid fill">
            <a:extLst>
              <a:ext uri="{FF2B5EF4-FFF2-40B4-BE49-F238E27FC236}">
                <a16:creationId xmlns:a16="http://schemas.microsoft.com/office/drawing/2014/main" id="{3A90FA30-9ADB-71AD-AA32-F224E409629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34354" y="4744291"/>
            <a:ext cx="1063911" cy="1063911"/>
          </a:xfrm>
          <a:prstGeom prst="rect">
            <a:avLst/>
          </a:prstGeom>
        </p:spPr>
      </p:pic>
      <p:sp>
        <p:nvSpPr>
          <p:cNvPr id="34" name="Arrow: Curved Up 33">
            <a:extLst>
              <a:ext uri="{FF2B5EF4-FFF2-40B4-BE49-F238E27FC236}">
                <a16:creationId xmlns:a16="http://schemas.microsoft.com/office/drawing/2014/main" id="{204B0A85-6398-BFF4-0863-3377B9786DA9}"/>
              </a:ext>
            </a:extLst>
          </p:cNvPr>
          <p:cNvSpPr/>
          <p:nvPr/>
        </p:nvSpPr>
        <p:spPr>
          <a:xfrm>
            <a:off x="2626659" y="6176568"/>
            <a:ext cx="3756212" cy="400110"/>
          </a:xfrm>
          <a:prstGeom prst="curvedUpArrow">
            <a:avLst>
              <a:gd name="adj1" fmla="val 25000"/>
              <a:gd name="adj2" fmla="val 80328"/>
              <a:gd name="adj3" fmla="val 31418"/>
            </a:avLst>
          </a:prstGeom>
          <a:solidFill>
            <a:srgbClr val="5A3F99"/>
          </a:solidFill>
          <a:ln>
            <a:solidFill>
              <a:srgbClr val="5A3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rrow: Curved Up 35">
            <a:extLst>
              <a:ext uri="{FF2B5EF4-FFF2-40B4-BE49-F238E27FC236}">
                <a16:creationId xmlns:a16="http://schemas.microsoft.com/office/drawing/2014/main" id="{A2D77CA4-17D7-9CC9-4ECA-A194DCDD67D3}"/>
              </a:ext>
            </a:extLst>
          </p:cNvPr>
          <p:cNvSpPr/>
          <p:nvPr/>
        </p:nvSpPr>
        <p:spPr>
          <a:xfrm>
            <a:off x="6641493" y="6184724"/>
            <a:ext cx="3392033" cy="400110"/>
          </a:xfrm>
          <a:prstGeom prst="curvedUpArrow">
            <a:avLst>
              <a:gd name="adj1" fmla="val 25000"/>
              <a:gd name="adj2" fmla="val 75647"/>
              <a:gd name="adj3" fmla="val 25000"/>
            </a:avLst>
          </a:prstGeom>
          <a:solidFill>
            <a:srgbClr val="038796"/>
          </a:solidFill>
          <a:ln>
            <a:solidFill>
              <a:srgbClr val="0387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0777B-346E-D98F-0821-0E412029EF57}"/>
              </a:ext>
            </a:extLst>
          </p:cNvPr>
          <p:cNvSpPr txBox="1"/>
          <p:nvPr/>
        </p:nvSpPr>
        <p:spPr>
          <a:xfrm>
            <a:off x="727179" y="657460"/>
            <a:ext cx="10757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8796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For Spreading Information, Encouragement, and Reminders, to Make The Basics Principles Daily Routines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8F5CAA-C4F2-19BD-C0A8-0E0EA7028A0D}"/>
              </a:ext>
            </a:extLst>
          </p:cNvPr>
          <p:cNvSpPr/>
          <p:nvPr/>
        </p:nvSpPr>
        <p:spPr>
          <a:xfrm>
            <a:off x="736171" y="1037661"/>
            <a:ext cx="3897499" cy="5124826"/>
          </a:xfrm>
          <a:prstGeom prst="rect">
            <a:avLst/>
          </a:prstGeom>
          <a:noFill/>
          <a:ln>
            <a:solidFill>
              <a:srgbClr val="5A3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82D594-674B-970C-CEA8-F438283E4A59}"/>
              </a:ext>
            </a:extLst>
          </p:cNvPr>
          <p:cNvCxnSpPr/>
          <p:nvPr/>
        </p:nvCxnSpPr>
        <p:spPr>
          <a:xfrm>
            <a:off x="747960" y="484095"/>
            <a:ext cx="3142094" cy="0"/>
          </a:xfrm>
          <a:prstGeom prst="line">
            <a:avLst/>
          </a:prstGeom>
          <a:ln>
            <a:solidFill>
              <a:srgbClr val="0387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49594A-29F4-30F7-0DE8-D830E2DF66D0}"/>
              </a:ext>
            </a:extLst>
          </p:cNvPr>
          <p:cNvCxnSpPr>
            <a:cxnSpLocks/>
          </p:cNvCxnSpPr>
          <p:nvPr/>
        </p:nvCxnSpPr>
        <p:spPr>
          <a:xfrm>
            <a:off x="8776447" y="475131"/>
            <a:ext cx="2730893" cy="0"/>
          </a:xfrm>
          <a:prstGeom prst="line">
            <a:avLst/>
          </a:prstGeom>
          <a:ln>
            <a:solidFill>
              <a:srgbClr val="0387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8" grpId="0" animBg="1"/>
      <p:bldP spid="13" grpId="0" animBg="1"/>
      <p:bldP spid="26" grpId="0" animBg="1"/>
      <p:bldP spid="2" grpId="0"/>
      <p:bldP spid="3" grpId="0"/>
      <p:bldP spid="4" grpId="0"/>
      <p:bldP spid="5" grpId="0"/>
      <p:bldP spid="7" grpId="0"/>
      <p:bldP spid="8" grpId="0"/>
      <p:bldP spid="29" grpId="0"/>
      <p:bldP spid="50" grpId="0"/>
      <p:bldP spid="51" grpId="0"/>
      <p:bldP spid="52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32421</TotalTime>
  <Words>936</Words>
  <Application>Microsoft Office PowerPoint</Application>
  <PresentationFormat>Widescreen</PresentationFormat>
  <Paragraphs>156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Calibri Light</vt:lpstr>
      <vt:lpstr>Gotham Black</vt:lpstr>
      <vt:lpstr>Gotham Bold</vt:lpstr>
      <vt:lpstr>Gotham Light</vt:lpstr>
      <vt:lpstr>Gotham Medium</vt:lpstr>
      <vt:lpstr>Times New Roman</vt:lpstr>
      <vt:lpstr>Wingdings</vt:lpstr>
      <vt:lpstr>Office Theme</vt:lpstr>
      <vt:lpstr>5_Office Theme</vt:lpstr>
      <vt:lpstr>6_Office Theme</vt:lpstr>
      <vt:lpstr>7_Office Theme</vt:lpstr>
      <vt:lpstr>10_Office Theme</vt:lpstr>
      <vt:lpstr>2_Office Theme</vt:lpstr>
      <vt:lpstr>3_Office Theme</vt:lpstr>
      <vt:lpstr>The Basics Strategy A Socioecological Imperative </vt:lpstr>
      <vt:lpstr>PowerPoint Presentation</vt:lpstr>
      <vt:lpstr>PowerPoint Presentation</vt:lpstr>
      <vt:lpstr>PowerPoint Presentation</vt:lpstr>
      <vt:lpstr>COLLECTIVE INTENTIONALITY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Ferguson</dc:creator>
  <cp:lastModifiedBy>Ronald Ferguson</cp:lastModifiedBy>
  <cp:revision>37</cp:revision>
  <cp:lastPrinted>2024-06-14T16:59:08Z</cp:lastPrinted>
  <dcterms:created xsi:type="dcterms:W3CDTF">2023-06-15T18:48:25Z</dcterms:created>
  <dcterms:modified xsi:type="dcterms:W3CDTF">2024-07-09T10:25:01Z</dcterms:modified>
</cp:coreProperties>
</file>