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56_6E6963CF.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74" r:id="rId3"/>
    <p:sldMasterId id="2147483702" r:id="rId4"/>
    <p:sldMasterId id="2147483714" r:id="rId5"/>
  </p:sldMasterIdLst>
  <p:notesMasterIdLst>
    <p:notesMasterId r:id="rId40"/>
  </p:notesMasterIdLst>
  <p:sldIdLst>
    <p:sldId id="256" r:id="rId6"/>
    <p:sldId id="727" r:id="rId7"/>
    <p:sldId id="720" r:id="rId8"/>
    <p:sldId id="2147308402" r:id="rId9"/>
    <p:sldId id="705" r:id="rId10"/>
    <p:sldId id="2147308409" r:id="rId11"/>
    <p:sldId id="306" r:id="rId12"/>
    <p:sldId id="335" r:id="rId13"/>
    <p:sldId id="336" r:id="rId14"/>
    <p:sldId id="378" r:id="rId15"/>
    <p:sldId id="337" r:id="rId16"/>
    <p:sldId id="338" r:id="rId17"/>
    <p:sldId id="2164" r:id="rId18"/>
    <p:sldId id="2147308417" r:id="rId19"/>
    <p:sldId id="341" r:id="rId20"/>
    <p:sldId id="342" r:id="rId21"/>
    <p:sldId id="347" r:id="rId22"/>
    <p:sldId id="346" r:id="rId23"/>
    <p:sldId id="358" r:id="rId24"/>
    <p:sldId id="365" r:id="rId25"/>
    <p:sldId id="357" r:id="rId26"/>
    <p:sldId id="364" r:id="rId27"/>
    <p:sldId id="2147308401" r:id="rId28"/>
    <p:sldId id="377" r:id="rId29"/>
    <p:sldId id="2147308415" r:id="rId30"/>
    <p:sldId id="2198" r:id="rId31"/>
    <p:sldId id="2215" r:id="rId32"/>
    <p:sldId id="2201" r:id="rId33"/>
    <p:sldId id="2200" r:id="rId34"/>
    <p:sldId id="2192" r:id="rId35"/>
    <p:sldId id="2147308437" r:id="rId36"/>
    <p:sldId id="2147308438" r:id="rId37"/>
    <p:sldId id="530" r:id="rId38"/>
    <p:sldId id="345"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80" userDrawn="1">
          <p15:clr>
            <a:srgbClr val="A4A3A4"/>
          </p15:clr>
        </p15:guide>
        <p15:guide id="2" orient="horz" pos="35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89CDE0-4CFE-0793-4716-99D333649D6B}" name="Moore, Gaylen W" initials="MGW" userId="S::gaylenmoore@hks.harvard.edu::16158e92-08bb-4f8a-b6cb-6bb38c9204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ore, Gaylen W" initials="MGW" lastIdx="1" clrIdx="0">
    <p:extLst>
      <p:ext uri="{19B8F6BF-5375-455C-9EA6-DF929625EA0E}">
        <p15:presenceInfo xmlns:p15="http://schemas.microsoft.com/office/powerpoint/2012/main" userId="S::gaylenmoore@hks.harvard.edu::16158e92-08bb-4f8a-b6cb-6bb38c9204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AF6"/>
    <a:srgbClr val="FFF5F5"/>
    <a:srgbClr val="F5FDFF"/>
    <a:srgbClr val="FFFEF9"/>
    <a:srgbClr val="00B0F0"/>
    <a:srgbClr val="FFD966"/>
    <a:srgbClr val="F7F3FB"/>
    <a:srgbClr val="7030A0"/>
    <a:srgbClr val="F5FCFF"/>
    <a:srgbClr val="FCF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540" autoAdjust="0"/>
  </p:normalViewPr>
  <p:slideViewPr>
    <p:cSldViewPr snapToGrid="0" snapToObjects="1">
      <p:cViewPr varScale="1">
        <p:scale>
          <a:sx n="107" d="100"/>
          <a:sy n="107" d="100"/>
        </p:scale>
        <p:origin x="696" y="114"/>
      </p:cViewPr>
      <p:guideLst>
        <p:guide pos="480"/>
        <p:guide orient="horz" pos="3552"/>
      </p:guideLst>
    </p:cSldViewPr>
  </p:slideViewPr>
  <p:notesTextViewPr>
    <p:cViewPr>
      <p:scale>
        <a:sx n="3" d="2"/>
        <a:sy n="3" d="2"/>
      </p:scale>
      <p:origin x="0" y="0"/>
    </p:cViewPr>
  </p:notesTextViewPr>
  <p:notesViewPr>
    <p:cSldViewPr snapToGrid="0" snapToObjects="1">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commentAuthors" Target="commentAuthors.xml"/></Relationships>
</file>

<file path=ppt/comments/modernComment_156_6E6963CF.xml><?xml version="1.0" encoding="utf-8"?>
<p188:cmLst xmlns:a="http://schemas.openxmlformats.org/drawingml/2006/main" xmlns:r="http://schemas.openxmlformats.org/officeDocument/2006/relationships" xmlns:p188="http://schemas.microsoft.com/office/powerpoint/2018/8/main">
  <p188:cm id="{10B92914-0775-43F9-A2E1-25F1DB869C3C}" authorId="{4D89CDE0-4CFE-0793-4716-99D333649D6B}" created="2024-07-01T20:28:04.510">
    <ac:txMkLst xmlns:ac="http://schemas.microsoft.com/office/drawing/2013/main/command">
      <pc:docMk xmlns:pc="http://schemas.microsoft.com/office/powerpoint/2013/main/command"/>
      <pc:sldMk xmlns:pc="http://schemas.microsoft.com/office/powerpoint/2013/main/command" cId="1852400591" sldId="342"/>
      <ac:spMk id="24" creationId="{389016D8-9EEE-45ED-B163-6770759BB0B7}"/>
      <ac:txMk cp="97">
        <ac:context len="98" hash="3655985022"/>
      </ac:txMk>
    </ac:txMkLst>
    <p188:pos x="3017080" y="337755"/>
    <p188:txBody>
      <a:bodyPr/>
      <a:lstStyle/>
      <a:p>
        <a:r>
          <a:rPr lang="en-US"/>
          <a:t>Included SSIR version in case it's helpful. Is that what you're trying to cite? See next page for more complete citation.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A52A645-1C56-CE48-A854-101CA86E2189}" type="datetimeFigureOut">
              <a:rPr lang="en-US" smtClean="0"/>
              <a:t>7/8/2024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3351E1-CBB0-A946-90CE-9949AE23135A}" type="slidenum">
              <a:rPr lang="en-US" smtClean="0"/>
              <a:t>‹#›</a:t>
            </a:fld>
            <a:endParaRPr lang="en-US"/>
          </a:p>
        </p:txBody>
      </p:sp>
    </p:spTree>
    <p:extLst>
      <p:ext uri="{BB962C8B-B14F-4D97-AF65-F5344CB8AC3E}">
        <p14:creationId xmlns:p14="http://schemas.microsoft.com/office/powerpoint/2010/main" val="883952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1</a:t>
            </a:fld>
            <a:endParaRPr lang="en-US"/>
          </a:p>
        </p:txBody>
      </p:sp>
    </p:spTree>
    <p:extLst>
      <p:ext uri="{BB962C8B-B14F-4D97-AF65-F5344CB8AC3E}">
        <p14:creationId xmlns:p14="http://schemas.microsoft.com/office/powerpoint/2010/main" val="2973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12</a:t>
            </a:fld>
            <a:endParaRPr lang="en-US"/>
          </a:p>
        </p:txBody>
      </p:sp>
    </p:spTree>
    <p:extLst>
      <p:ext uri="{BB962C8B-B14F-4D97-AF65-F5344CB8AC3E}">
        <p14:creationId xmlns:p14="http://schemas.microsoft.com/office/powerpoint/2010/main" val="45372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pPr defTabSz="931774">
              <a:defRPr/>
            </a:pPr>
            <a:fld id="{933351E1-CBB0-A946-90CE-9949AE23135A}"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930353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pPr defTabSz="931774">
              <a:defRPr/>
            </a:pPr>
            <a:fld id="{933351E1-CBB0-A946-90CE-9949AE23135A}"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35404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15</a:t>
            </a:fld>
            <a:endParaRPr lang="en-US"/>
          </a:p>
        </p:txBody>
      </p:sp>
    </p:spTree>
    <p:extLst>
      <p:ext uri="{BB962C8B-B14F-4D97-AF65-F5344CB8AC3E}">
        <p14:creationId xmlns:p14="http://schemas.microsoft.com/office/powerpoint/2010/main" val="2814325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16</a:t>
            </a:fld>
            <a:endParaRPr lang="en-US"/>
          </a:p>
        </p:txBody>
      </p:sp>
    </p:spTree>
    <p:extLst>
      <p:ext uri="{BB962C8B-B14F-4D97-AF65-F5344CB8AC3E}">
        <p14:creationId xmlns:p14="http://schemas.microsoft.com/office/powerpoint/2010/main" val="4207832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17</a:t>
            </a:fld>
            <a:endParaRPr lang="en-US"/>
          </a:p>
        </p:txBody>
      </p:sp>
    </p:spTree>
    <p:extLst>
      <p:ext uri="{BB962C8B-B14F-4D97-AF65-F5344CB8AC3E}">
        <p14:creationId xmlns:p14="http://schemas.microsoft.com/office/powerpoint/2010/main" val="372848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Marland Cole. Daughter of a school teacher and a JCPS parent. She was serving as the assistant vice president for governance and board support at a Louisville hospital called Baptist Health. Prior to that had been vice president of institutional advancement at Simmons College of Kentucky, a small historically Black private liberal college. Lots of knowledge of systems, process management, board relationships, but an outsider to the politics and bureaucracy of K-12 education. Hired October 2018. Started with three 55k staffers, one already preparing to leave, and three years of operating funds, working out of an office borrowed from an employee on maternity leave at the community foundation of Louisville (fiscal sponsor). The partners were still working with the Weiss institute. Pressure was on to raise funds and get scholarships off the ground.</a:t>
            </a:r>
          </a:p>
        </p:txBody>
      </p:sp>
      <p:sp>
        <p:nvSpPr>
          <p:cNvPr id="4" name="Slide Number Placeholder 3"/>
          <p:cNvSpPr>
            <a:spLocks noGrp="1"/>
          </p:cNvSpPr>
          <p:nvPr>
            <p:ph type="sldNum" sz="quarter" idx="10"/>
          </p:nvPr>
        </p:nvSpPr>
        <p:spPr/>
        <p:txBody>
          <a:bodyPr/>
          <a:lstStyle/>
          <a:p>
            <a:fld id="{933351E1-CBB0-A946-90CE-9949AE23135A}" type="slidenum">
              <a:rPr lang="en-US" smtClean="0"/>
              <a:t>18</a:t>
            </a:fld>
            <a:endParaRPr lang="en-US"/>
          </a:p>
        </p:txBody>
      </p:sp>
    </p:spTree>
    <p:extLst>
      <p:ext uri="{BB962C8B-B14F-4D97-AF65-F5344CB8AC3E}">
        <p14:creationId xmlns:p14="http://schemas.microsoft.com/office/powerpoint/2010/main" val="149543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early emphasis was on scholarships, the Mayor and other board members wanted to ensure that the community understood the collaboration was about more than the promise scholarships for JCPS students. Didn’t want to lose comprehensive services focus. The partners rebranded the initiative and the new 501c3 as Evolve502 (502 is a common Louisville area code) </a:t>
            </a:r>
          </a:p>
        </p:txBody>
      </p:sp>
      <p:sp>
        <p:nvSpPr>
          <p:cNvPr id="4" name="Slide Number Placeholder 3"/>
          <p:cNvSpPr>
            <a:spLocks noGrp="1"/>
          </p:cNvSpPr>
          <p:nvPr>
            <p:ph type="sldNum" sz="quarter" idx="10"/>
          </p:nvPr>
        </p:nvSpPr>
        <p:spPr/>
        <p:txBody>
          <a:bodyPr/>
          <a:lstStyle/>
          <a:p>
            <a:fld id="{933351E1-CBB0-A946-90CE-9949AE23135A}" type="slidenum">
              <a:rPr lang="en-US" smtClean="0"/>
              <a:t>19</a:t>
            </a:fld>
            <a:endParaRPr lang="en-US"/>
          </a:p>
        </p:txBody>
      </p:sp>
    </p:spTree>
    <p:extLst>
      <p:ext uri="{BB962C8B-B14F-4D97-AF65-F5344CB8AC3E}">
        <p14:creationId xmlns:p14="http://schemas.microsoft.com/office/powerpoint/2010/main" val="1199693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20</a:t>
            </a:fld>
            <a:endParaRPr lang="en-US"/>
          </a:p>
        </p:txBody>
      </p:sp>
    </p:spTree>
    <p:extLst>
      <p:ext uri="{BB962C8B-B14F-4D97-AF65-F5344CB8AC3E}">
        <p14:creationId xmlns:p14="http://schemas.microsoft.com/office/powerpoint/2010/main" val="1669627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2020 in timeline. Community Learning Hubs served young kids whose parents had to work or who needed an environment other than home for learning. Older kids became eligible for free secondary education. Older kids under a lot of pressure to take jobs, but got more applications than expected. </a:t>
            </a:r>
          </a:p>
        </p:txBody>
      </p:sp>
      <p:sp>
        <p:nvSpPr>
          <p:cNvPr id="4" name="Slide Number Placeholder 3"/>
          <p:cNvSpPr>
            <a:spLocks noGrp="1"/>
          </p:cNvSpPr>
          <p:nvPr>
            <p:ph type="sldNum" sz="quarter" idx="10"/>
          </p:nvPr>
        </p:nvSpPr>
        <p:spPr/>
        <p:txBody>
          <a:bodyPr/>
          <a:lstStyle/>
          <a:p>
            <a:fld id="{933351E1-CBB0-A946-90CE-9949AE23135A}" type="slidenum">
              <a:rPr lang="en-US" smtClean="0"/>
              <a:t>21</a:t>
            </a:fld>
            <a:endParaRPr lang="en-US"/>
          </a:p>
        </p:txBody>
      </p:sp>
    </p:spTree>
    <p:extLst>
      <p:ext uri="{BB962C8B-B14F-4D97-AF65-F5344CB8AC3E}">
        <p14:creationId xmlns:p14="http://schemas.microsoft.com/office/powerpoint/2010/main" val="1377200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Times New Roman" panose="02020603050405020304" pitchFamily="18" charset="0"/>
              </a:rPr>
              <a:t>We have an executive education program for mayors, ______ have gone through it. </a:t>
            </a:r>
            <a:endParaRPr lang="en-US" sz="18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33351E1-CBB0-A946-90CE-9949AE2313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938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351E1-CBB0-A946-90CE-9949AE23135A}" type="slidenum">
              <a:rPr lang="en-US" smtClean="0"/>
              <a:t>22</a:t>
            </a:fld>
            <a:endParaRPr lang="en-US"/>
          </a:p>
        </p:txBody>
      </p:sp>
    </p:spTree>
    <p:extLst>
      <p:ext uri="{BB962C8B-B14F-4D97-AF65-F5344CB8AC3E}">
        <p14:creationId xmlns:p14="http://schemas.microsoft.com/office/powerpoint/2010/main" val="1944582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351E1-CBB0-A946-90CE-9949AE23135A}" type="slidenum">
              <a:rPr lang="en-US" smtClean="0"/>
              <a:t>23</a:t>
            </a:fld>
            <a:endParaRPr lang="en-US"/>
          </a:p>
        </p:txBody>
      </p:sp>
    </p:spTree>
    <p:extLst>
      <p:ext uri="{BB962C8B-B14F-4D97-AF65-F5344CB8AC3E}">
        <p14:creationId xmlns:p14="http://schemas.microsoft.com/office/powerpoint/2010/main" val="14954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v1</a:t>
            </a:r>
          </a:p>
        </p:txBody>
      </p:sp>
      <p:sp>
        <p:nvSpPr>
          <p:cNvPr id="4" name="Slide Number Placeholder 3"/>
          <p:cNvSpPr>
            <a:spLocks noGrp="1"/>
          </p:cNvSpPr>
          <p:nvPr>
            <p:ph type="sldNum" sz="quarter" idx="10"/>
          </p:nvPr>
        </p:nvSpPr>
        <p:spPr/>
        <p:txBody>
          <a:bodyPr/>
          <a:lstStyle/>
          <a:p>
            <a:pPr defTabSz="931774">
              <a:defRPr/>
            </a:pPr>
            <a:fld id="{933351E1-CBB0-A946-90CE-9949AE23135A}"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69578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time the board was officially merged, there was a model in place for how to deliver services to elementary children through the Community Learning Hubs.</a:t>
            </a:r>
          </a:p>
        </p:txBody>
      </p:sp>
      <p:sp>
        <p:nvSpPr>
          <p:cNvPr id="4" name="Slide Number Placeholder 3"/>
          <p:cNvSpPr>
            <a:spLocks noGrp="1"/>
          </p:cNvSpPr>
          <p:nvPr>
            <p:ph type="sldNum" sz="quarter" idx="10"/>
          </p:nvPr>
        </p:nvSpPr>
        <p:spPr/>
        <p:txBody>
          <a:bodyPr/>
          <a:lstStyle/>
          <a:p>
            <a:fld id="{933351E1-CBB0-A946-90CE-9949AE23135A}" type="slidenum">
              <a:rPr lang="en-US" smtClean="0"/>
              <a:t>25</a:t>
            </a:fld>
            <a:endParaRPr lang="en-US"/>
          </a:p>
        </p:txBody>
      </p:sp>
    </p:spTree>
    <p:extLst>
      <p:ext uri="{BB962C8B-B14F-4D97-AF65-F5344CB8AC3E}">
        <p14:creationId xmlns:p14="http://schemas.microsoft.com/office/powerpoint/2010/main" val="810911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1814F1B-7614-404C-BCF2-F3A58FC7C985}"/>
              </a:ext>
            </a:extLst>
          </p:cNvPr>
          <p:cNvSpPr>
            <a:spLocks noGrp="1"/>
          </p:cNvSpPr>
          <p:nvPr>
            <p:ph type="body" idx="1"/>
          </p:nvPr>
        </p:nvSpPr>
        <p:spPr/>
        <p:txBody>
          <a:bodyPr/>
          <a:lstStyle/>
          <a:p>
            <a:r>
              <a:rPr lang="en-US" sz="1300" dirty="0"/>
              <a:t>Teaming to innovate makes all the sense in the world. Why is it so hard? What keeps people from initiating and/or succeeding?</a:t>
            </a:r>
            <a:endParaRPr lang="en-US" dirty="0"/>
          </a:p>
        </p:txBody>
      </p:sp>
    </p:spTree>
    <p:extLst>
      <p:ext uri="{BB962C8B-B14F-4D97-AF65-F5344CB8AC3E}">
        <p14:creationId xmlns:p14="http://schemas.microsoft.com/office/powerpoint/2010/main" val="630189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33351E1-CBB0-A946-90CE-9949AE2313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638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Louisville, Hartford</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33351E1-CBB0-A946-90CE-9949AE2313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843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33351E1-CBB0-A946-90CE-9949AE2313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724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33351E1-CBB0-A946-90CE-9949AE2313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728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8786-C495-48B3-8D4D-5D3AB7DDAE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10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Times New Roman" panose="02020603050405020304" pitchFamily="18" charset="0"/>
              </a:rPr>
              <a:t>Mayors have a community facing job and a organization facing job. We will speak about the latter today</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33351E1-CBB0-A946-90CE-9949AE2313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044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8786-C495-48B3-8D4D-5D3AB7DDAE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038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34</a:t>
            </a:fld>
            <a:endParaRPr lang="en-US"/>
          </a:p>
        </p:txBody>
      </p:sp>
    </p:spTree>
    <p:extLst>
      <p:ext uri="{BB962C8B-B14F-4D97-AF65-F5344CB8AC3E}">
        <p14:creationId xmlns:p14="http://schemas.microsoft.com/office/powerpoint/2010/main" val="43995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4</a:t>
            </a:fld>
            <a:endParaRPr lang="en-US"/>
          </a:p>
        </p:txBody>
      </p:sp>
    </p:spTree>
    <p:extLst>
      <p:ext uri="{BB962C8B-B14F-4D97-AF65-F5344CB8AC3E}">
        <p14:creationId xmlns:p14="http://schemas.microsoft.com/office/powerpoint/2010/main" val="44422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Capabilities are skills (individual) and practices (organizational)</a:t>
            </a:r>
          </a:p>
          <a:p>
            <a:endParaRPr lang="en-US" dirty="0"/>
          </a:p>
          <a:p>
            <a:r>
              <a:rPr lang="en-US" dirty="0"/>
              <a:t>Language from R&amp;C overview:</a:t>
            </a:r>
          </a:p>
          <a:p>
            <a:pPr defTabSz="931774">
              <a:defRPr/>
            </a:pPr>
            <a:r>
              <a:rPr lang="en-US" sz="1800" dirty="0">
                <a:latin typeface="Calibri" panose="020F0502020204030204" pitchFamily="34" charset="0"/>
                <a:ea typeface="Calibri" panose="020F0502020204030204" pitchFamily="34" charset="0"/>
              </a:rPr>
              <a:t>Our work builds off the paper “State Capabilities for Problem-Oriented Governance,” which outlined essential capabilities that empower public sector organizations, like cities, to be more responsive to challenges.  Strategic leadership and management encapsulates a range of leadership capacities that mayors, senior city leaders, and others in city hall need to deliver for their city’s residents.  The three other capabilities – data and evidence, innovation, and collaboration – provide the foundation for the Initiative’s flagship programming tracks. </a:t>
            </a:r>
            <a:endParaRPr lang="en-US" sz="1800" dirty="0">
              <a:latin typeface="Calibri" panose="020F0502020204030204" pitchFamily="34" charset="0"/>
              <a:ea typeface="Calibri" panose="020F0502020204030204" pitchFamily="34" charset="0"/>
              <a:cs typeface="Calibri" panose="020F0502020204030204" pitchFamily="34" charset="0"/>
            </a:endParaRPr>
          </a:p>
          <a:p>
            <a:pPr defTabSz="931774">
              <a:defRPr/>
            </a:pPr>
            <a:endParaRPr lang="en-US" sz="1800" dirty="0">
              <a:latin typeface="Calibri" panose="020F0502020204030204" pitchFamily="34" charset="0"/>
              <a:ea typeface="Calibri" panose="020F0502020204030204" pitchFamily="34" charset="0"/>
              <a:cs typeface="Calibri" panose="020F0502020204030204" pitchFamily="34" charset="0"/>
            </a:endParaRPr>
          </a:p>
          <a:p>
            <a:pPr defTabSz="931774">
              <a:defRPr/>
            </a:pPr>
            <a:r>
              <a:rPr lang="en-US" sz="1800" dirty="0">
                <a:latin typeface="Calibri" panose="020F0502020204030204" pitchFamily="34" charset="0"/>
                <a:ea typeface="Calibri" panose="020F0502020204030204" pitchFamily="34" charset="0"/>
                <a:cs typeface="Calibri" panose="020F0502020204030204" pitchFamily="34" charset="0"/>
              </a:rPr>
              <a:t>These capabilities include both skills that individuals exhibit (such as approaches or behaviors) and practices that organizations operate (such as routines, working processes, or systems).  In all of our work, there are skills that an individual will develop through the course of their learning, and there are organization-wide practices that need to develop for cities to sustain effective, efficient, and equitable governance.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33351E1-CBB0-A946-90CE-9949AE23135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367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6</a:t>
            </a:fld>
            <a:endParaRPr lang="en-US"/>
          </a:p>
        </p:txBody>
      </p:sp>
    </p:spTree>
    <p:extLst>
      <p:ext uri="{BB962C8B-B14F-4D97-AF65-F5344CB8AC3E}">
        <p14:creationId xmlns:p14="http://schemas.microsoft.com/office/powerpoint/2010/main" val="173410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9</a:t>
            </a:fld>
            <a:endParaRPr lang="en-US"/>
          </a:p>
        </p:txBody>
      </p:sp>
    </p:spTree>
    <p:extLst>
      <p:ext uri="{BB962C8B-B14F-4D97-AF65-F5344CB8AC3E}">
        <p14:creationId xmlns:p14="http://schemas.microsoft.com/office/powerpoint/2010/main" val="3406996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C688D-ACFA-F274-4FDC-296E41098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479303-3A95-0087-9FF8-6D7B5F1F1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D7F5E-433E-8050-FB36-9AEB6BABD304}"/>
              </a:ext>
            </a:extLst>
          </p:cNvPr>
          <p:cNvSpPr>
            <a:spLocks noGrp="1"/>
          </p:cNvSpPr>
          <p:nvPr>
            <p:ph type="body" idx="1"/>
          </p:nvPr>
        </p:nvSpPr>
        <p:spPr/>
        <p:txBody>
          <a:bodyPr/>
          <a:lstStyle/>
          <a:p>
            <a:r>
              <a:rPr lang="en-US" dirty="0"/>
              <a:t>Content Slide v1</a:t>
            </a:r>
          </a:p>
        </p:txBody>
      </p:sp>
      <p:sp>
        <p:nvSpPr>
          <p:cNvPr id="4" name="Slide Number Placeholder 3">
            <a:extLst>
              <a:ext uri="{FF2B5EF4-FFF2-40B4-BE49-F238E27FC236}">
                <a16:creationId xmlns:a16="http://schemas.microsoft.com/office/drawing/2014/main" id="{B3453CE7-E772-7F1B-6568-75F9FF46F7C5}"/>
              </a:ext>
            </a:extLst>
          </p:cNvPr>
          <p:cNvSpPr>
            <a:spLocks noGrp="1"/>
          </p:cNvSpPr>
          <p:nvPr>
            <p:ph type="sldNum" sz="quarter" idx="10"/>
          </p:nvPr>
        </p:nvSpPr>
        <p:spPr/>
        <p:txBody>
          <a:bodyPr/>
          <a:lstStyle/>
          <a:p>
            <a:fld id="{933351E1-CBB0-A946-90CE-9949AE23135A}" type="slidenum">
              <a:rPr lang="en-US" smtClean="0"/>
              <a:t>10</a:t>
            </a:fld>
            <a:endParaRPr lang="en-US"/>
          </a:p>
        </p:txBody>
      </p:sp>
    </p:spTree>
    <p:extLst>
      <p:ext uri="{BB962C8B-B14F-4D97-AF65-F5344CB8AC3E}">
        <p14:creationId xmlns:p14="http://schemas.microsoft.com/office/powerpoint/2010/main" val="1870953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v1</a:t>
            </a:r>
          </a:p>
        </p:txBody>
      </p:sp>
      <p:sp>
        <p:nvSpPr>
          <p:cNvPr id="4" name="Slide Number Placeholder 3"/>
          <p:cNvSpPr>
            <a:spLocks noGrp="1"/>
          </p:cNvSpPr>
          <p:nvPr>
            <p:ph type="sldNum" sz="quarter" idx="10"/>
          </p:nvPr>
        </p:nvSpPr>
        <p:spPr/>
        <p:txBody>
          <a:bodyPr/>
          <a:lstStyle/>
          <a:p>
            <a:fld id="{933351E1-CBB0-A946-90CE-9949AE23135A}" type="slidenum">
              <a:rPr lang="en-US" smtClean="0"/>
              <a:t>11</a:t>
            </a:fld>
            <a:endParaRPr lang="en-US"/>
          </a:p>
        </p:txBody>
      </p:sp>
    </p:spTree>
    <p:extLst>
      <p:ext uri="{BB962C8B-B14F-4D97-AF65-F5344CB8AC3E}">
        <p14:creationId xmlns:p14="http://schemas.microsoft.com/office/powerpoint/2010/main" val="183325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96631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311219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96883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966313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63B0FD-E89B-F84A-BEB9-BDC562642B29}"/>
              </a:ext>
            </a:extLst>
          </p:cNvPr>
          <p:cNvSpPr/>
          <p:nvPr userDrawn="1"/>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AE2FE-9A15-BC4A-913C-80BF1551272F}"/>
              </a:ext>
            </a:extLst>
          </p:cNvPr>
          <p:cNvSpPr>
            <a:spLocks noGrp="1"/>
          </p:cNvSpPr>
          <p:nvPr>
            <p:ph type="ctrTitle" hasCustomPrompt="1"/>
          </p:nvPr>
        </p:nvSpPr>
        <p:spPr>
          <a:xfrm>
            <a:off x="952483" y="2203144"/>
            <a:ext cx="10047613" cy="1898149"/>
          </a:xfrm>
          <a:prstGeom prst="rect">
            <a:avLst/>
          </a:prstGeom>
        </p:spPr>
        <p:txBody>
          <a:bodyPr lIns="0" anchor="b"/>
          <a:lstStyle>
            <a:lvl1pPr algn="l">
              <a:defRPr sz="5500" b="1">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23204DC3-C1A4-0545-AA05-F52C1BD65E33}"/>
              </a:ext>
            </a:extLst>
          </p:cNvPr>
          <p:cNvSpPr>
            <a:spLocks noGrp="1"/>
          </p:cNvSpPr>
          <p:nvPr>
            <p:ph type="subTitle" idx="1" hasCustomPrompt="1"/>
          </p:nvPr>
        </p:nvSpPr>
        <p:spPr>
          <a:xfrm>
            <a:off x="952483" y="4293900"/>
            <a:ext cx="10047613" cy="1126969"/>
          </a:xfrm>
          <a:prstGeom prst="rect">
            <a:avLst/>
          </a:prstGeo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p>
        </p:txBody>
      </p:sp>
      <p:pic>
        <p:nvPicPr>
          <p:cNvPr id="5" name="Graphic 4">
            <a:extLst>
              <a:ext uri="{FF2B5EF4-FFF2-40B4-BE49-F238E27FC236}">
                <a16:creationId xmlns:a16="http://schemas.microsoft.com/office/drawing/2014/main" id="{15C328FB-6AFF-A565-6E8D-72272782CF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483" y="545955"/>
            <a:ext cx="3193774" cy="1101556"/>
          </a:xfrm>
          <a:prstGeom prst="rect">
            <a:avLst/>
          </a:prstGeom>
        </p:spPr>
      </p:pic>
    </p:spTree>
    <p:extLst>
      <p:ext uri="{BB962C8B-B14F-4D97-AF65-F5344CB8AC3E}">
        <p14:creationId xmlns:p14="http://schemas.microsoft.com/office/powerpoint/2010/main" val="2084223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 Patter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63B0FD-E89B-F84A-BEB9-BDC562642B29}"/>
              </a:ext>
            </a:extLst>
          </p:cNvPr>
          <p:cNvSpPr/>
          <p:nvPr userDrawn="1"/>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iagram&#10;&#10;Description automatically generated">
            <a:extLst>
              <a:ext uri="{FF2B5EF4-FFF2-40B4-BE49-F238E27FC236}">
                <a16:creationId xmlns:a16="http://schemas.microsoft.com/office/drawing/2014/main" id="{98F3DBCE-0C8D-BAAD-2F01-543E6CAD9633}"/>
              </a:ext>
            </a:extLst>
          </p:cNvPr>
          <p:cNvPicPr>
            <a:picLocks noChangeAspect="1"/>
          </p:cNvPicPr>
          <p:nvPr userDrawn="1"/>
        </p:nvPicPr>
        <p:blipFill rotWithShape="1">
          <a:blip r:embed="rId2">
            <a:alphaModFix amt="44000"/>
          </a:blip>
          <a:srcRect l="3712" t="2832" r="1933" b="36911"/>
          <a:stretch/>
        </p:blipFill>
        <p:spPr>
          <a:xfrm>
            <a:off x="0" y="0"/>
            <a:ext cx="12192000" cy="6858000"/>
          </a:xfrm>
          <a:prstGeom prst="rect">
            <a:avLst/>
          </a:prstGeom>
        </p:spPr>
      </p:pic>
      <p:sp>
        <p:nvSpPr>
          <p:cNvPr id="2" name="Title 1">
            <a:extLst>
              <a:ext uri="{FF2B5EF4-FFF2-40B4-BE49-F238E27FC236}">
                <a16:creationId xmlns:a16="http://schemas.microsoft.com/office/drawing/2014/main" id="{38BAE2FE-9A15-BC4A-913C-80BF1551272F}"/>
              </a:ext>
            </a:extLst>
          </p:cNvPr>
          <p:cNvSpPr>
            <a:spLocks noGrp="1"/>
          </p:cNvSpPr>
          <p:nvPr>
            <p:ph type="ctrTitle" hasCustomPrompt="1"/>
          </p:nvPr>
        </p:nvSpPr>
        <p:spPr>
          <a:xfrm>
            <a:off x="952483" y="2203144"/>
            <a:ext cx="10047613" cy="1898149"/>
          </a:xfrm>
          <a:prstGeom prst="rect">
            <a:avLst/>
          </a:prstGeom>
        </p:spPr>
        <p:txBody>
          <a:bodyPr lIns="0" anchor="b"/>
          <a:lstStyle>
            <a:lvl1pPr algn="l">
              <a:defRPr sz="5500" b="1">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23204DC3-C1A4-0545-AA05-F52C1BD65E33}"/>
              </a:ext>
            </a:extLst>
          </p:cNvPr>
          <p:cNvSpPr>
            <a:spLocks noGrp="1"/>
          </p:cNvSpPr>
          <p:nvPr>
            <p:ph type="subTitle" idx="1" hasCustomPrompt="1"/>
          </p:nvPr>
        </p:nvSpPr>
        <p:spPr>
          <a:xfrm>
            <a:off x="952483" y="4293900"/>
            <a:ext cx="10047613" cy="1126969"/>
          </a:xfrm>
          <a:prstGeom prst="rect">
            <a:avLst/>
          </a:prstGeo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p>
        </p:txBody>
      </p:sp>
      <p:pic>
        <p:nvPicPr>
          <p:cNvPr id="5" name="Graphic 4">
            <a:extLst>
              <a:ext uri="{FF2B5EF4-FFF2-40B4-BE49-F238E27FC236}">
                <a16:creationId xmlns:a16="http://schemas.microsoft.com/office/drawing/2014/main" id="{15C328FB-6AFF-A565-6E8D-72272782CF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2483" y="545955"/>
            <a:ext cx="3193774" cy="1101556"/>
          </a:xfrm>
          <a:prstGeom prst="rect">
            <a:avLst/>
          </a:prstGeom>
        </p:spPr>
      </p:pic>
    </p:spTree>
    <p:extLst>
      <p:ext uri="{BB962C8B-B14F-4D97-AF65-F5344CB8AC3E}">
        <p14:creationId xmlns:p14="http://schemas.microsoft.com/office/powerpoint/2010/main" val="51369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77112E-7C63-4CCF-8D0B-57ADAD6F10BE}"/>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6FC729A4-775F-3E45-A37A-917E51B4507D}"/>
              </a:ext>
            </a:extLst>
          </p:cNvPr>
          <p:cNvSpPr>
            <a:spLocks noGrp="1"/>
          </p:cNvSpPr>
          <p:nvPr>
            <p:ph type="body" sz="quarter" idx="10"/>
          </p:nvPr>
        </p:nvSpPr>
        <p:spPr>
          <a:xfrm>
            <a:off x="838200" y="1855788"/>
            <a:ext cx="10515600" cy="4425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598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Add Callout - Re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FC729A4-775F-3E45-A37A-917E51B4507D}"/>
              </a:ext>
            </a:extLst>
          </p:cNvPr>
          <p:cNvSpPr>
            <a:spLocks noGrp="1"/>
          </p:cNvSpPr>
          <p:nvPr>
            <p:ph type="body" sz="quarter" idx="10"/>
          </p:nvPr>
        </p:nvSpPr>
        <p:spPr>
          <a:xfrm>
            <a:off x="838200" y="1855788"/>
            <a:ext cx="6163101" cy="4425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92FB144-8E81-13C7-D0D2-9E4FC7A798DC}"/>
              </a:ext>
            </a:extLst>
          </p:cNvPr>
          <p:cNvSpPr/>
          <p:nvPr userDrawn="1"/>
        </p:nvSpPr>
        <p:spPr>
          <a:xfrm>
            <a:off x="7151427" y="1856096"/>
            <a:ext cx="4202373" cy="44256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9">
            <a:extLst>
              <a:ext uri="{FF2B5EF4-FFF2-40B4-BE49-F238E27FC236}">
                <a16:creationId xmlns:a16="http://schemas.microsoft.com/office/drawing/2014/main" id="{A4CED624-34DD-C12D-ACBE-7012308B2BC4}"/>
              </a:ext>
            </a:extLst>
          </p:cNvPr>
          <p:cNvSpPr>
            <a:spLocks noGrp="1"/>
          </p:cNvSpPr>
          <p:nvPr>
            <p:ph type="body" sz="quarter" idx="11" hasCustomPrompt="1"/>
          </p:nvPr>
        </p:nvSpPr>
        <p:spPr>
          <a:xfrm>
            <a:off x="7416421" y="2074152"/>
            <a:ext cx="3665561" cy="3958158"/>
          </a:xfrm>
        </p:spPr>
        <p:txBody>
          <a:bodyPr anchor="ctr">
            <a:normAutofit/>
          </a:bodyPr>
          <a:lstStyle>
            <a:lvl1pPr marL="0" indent="0" algn="ctr">
              <a:buNone/>
              <a:defRPr sz="2000" b="1" i="1">
                <a:solidFill>
                  <a:schemeClr val="bg1"/>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dirty="0"/>
              <a:t>Add Callout </a:t>
            </a:r>
          </a:p>
        </p:txBody>
      </p:sp>
      <p:sp>
        <p:nvSpPr>
          <p:cNvPr id="4" name="Title 3">
            <a:extLst>
              <a:ext uri="{FF2B5EF4-FFF2-40B4-BE49-F238E27FC236}">
                <a16:creationId xmlns:a16="http://schemas.microsoft.com/office/drawing/2014/main" id="{BE58717E-F598-F41B-A984-2B9465AB2B04}"/>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45148A31-3CBE-A025-BDEE-582542788F1B}"/>
              </a:ext>
            </a:extLst>
          </p:cNvPr>
          <p:cNvSpPr txBox="1">
            <a:spLocks/>
          </p:cNvSpPr>
          <p:nvPr userDrawn="1"/>
        </p:nvSpPr>
        <p:spPr>
          <a:xfrm>
            <a:off x="9457993" y="6425614"/>
            <a:ext cx="2020935" cy="31532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CB15F080-5B3A-5D4F-B5F5-92011A6E0709}" type="slidenum">
              <a:rPr lang="en-US" sz="900" b="0" smtClean="0">
                <a:solidFill>
                  <a:schemeClr val="tx1"/>
                </a:solidFill>
              </a:rPr>
              <a:t>‹#›</a:t>
            </a:fld>
            <a:endParaRPr lang="en-US" sz="900" b="0" dirty="0">
              <a:solidFill>
                <a:schemeClr val="tx1"/>
              </a:solidFill>
            </a:endParaRPr>
          </a:p>
        </p:txBody>
      </p:sp>
    </p:spTree>
    <p:extLst>
      <p:ext uri="{BB962C8B-B14F-4D97-AF65-F5344CB8AC3E}">
        <p14:creationId xmlns:p14="http://schemas.microsoft.com/office/powerpoint/2010/main" val="3101541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 Add Callout-Gra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77112E-7C63-4CCF-8D0B-57ADAD6F10BE}"/>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6FC729A4-775F-3E45-A37A-917E51B4507D}"/>
              </a:ext>
            </a:extLst>
          </p:cNvPr>
          <p:cNvSpPr>
            <a:spLocks noGrp="1"/>
          </p:cNvSpPr>
          <p:nvPr>
            <p:ph type="body" sz="quarter" idx="10"/>
          </p:nvPr>
        </p:nvSpPr>
        <p:spPr>
          <a:xfrm>
            <a:off x="838200" y="1855788"/>
            <a:ext cx="6163101" cy="4425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E92FB144-8E81-13C7-D0D2-9E4FC7A798DC}"/>
              </a:ext>
            </a:extLst>
          </p:cNvPr>
          <p:cNvSpPr/>
          <p:nvPr userDrawn="1"/>
        </p:nvSpPr>
        <p:spPr>
          <a:xfrm>
            <a:off x="7151427" y="1856096"/>
            <a:ext cx="4202373" cy="44256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9">
            <a:extLst>
              <a:ext uri="{FF2B5EF4-FFF2-40B4-BE49-F238E27FC236}">
                <a16:creationId xmlns:a16="http://schemas.microsoft.com/office/drawing/2014/main" id="{E3A78EF4-538F-6F88-E0CD-269964DFB3BE}"/>
              </a:ext>
            </a:extLst>
          </p:cNvPr>
          <p:cNvSpPr>
            <a:spLocks noGrp="1"/>
          </p:cNvSpPr>
          <p:nvPr>
            <p:ph type="body" sz="quarter" idx="11" hasCustomPrompt="1"/>
          </p:nvPr>
        </p:nvSpPr>
        <p:spPr>
          <a:xfrm>
            <a:off x="7416421" y="2074152"/>
            <a:ext cx="3665561" cy="3958158"/>
          </a:xfrm>
        </p:spPr>
        <p:txBody>
          <a:bodyPr anchor="ctr">
            <a:normAutofit/>
          </a:bodyPr>
          <a:lstStyle>
            <a:lvl1pPr marL="0" indent="0" algn="ctr">
              <a:buNone/>
              <a:defRPr sz="2000" b="1" i="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dirty="0"/>
              <a:t>Add Callout </a:t>
            </a:r>
          </a:p>
        </p:txBody>
      </p:sp>
    </p:spTree>
    <p:extLst>
      <p:ext uri="{BB962C8B-B14F-4D97-AF65-F5344CB8AC3E}">
        <p14:creationId xmlns:p14="http://schemas.microsoft.com/office/powerpoint/2010/main" val="543687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E86259-18AD-914A-8833-AD4952CA450A}"/>
              </a:ext>
            </a:extLst>
          </p:cNvPr>
          <p:cNvSpPr>
            <a:spLocks noGrp="1"/>
          </p:cNvSpPr>
          <p:nvPr>
            <p:ph type="ctrTitle" hasCustomPrompt="1"/>
          </p:nvPr>
        </p:nvSpPr>
        <p:spPr>
          <a:xfrm>
            <a:off x="1377833" y="2651311"/>
            <a:ext cx="7380157" cy="2220809"/>
          </a:xfrm>
          <a:prstGeom prst="rect">
            <a:avLst/>
          </a:prstGeom>
          <a:noFill/>
        </p:spPr>
        <p:txBody>
          <a:bodyPr lIns="0" anchor="ctr" anchorCtr="0"/>
          <a:lstStyle>
            <a:lvl1pPr algn="l">
              <a:defRPr sz="5500" b="1">
                <a:solidFill>
                  <a:schemeClr val="bg1"/>
                </a:solidFill>
              </a:defRPr>
            </a:lvl1pPr>
          </a:lstStyle>
          <a:p>
            <a:r>
              <a:rPr lang="en-US" dirty="0"/>
              <a:t>Section Break Page</a:t>
            </a:r>
          </a:p>
        </p:txBody>
      </p:sp>
      <p:sp>
        <p:nvSpPr>
          <p:cNvPr id="3" name="Subtitle 2">
            <a:extLst>
              <a:ext uri="{FF2B5EF4-FFF2-40B4-BE49-F238E27FC236}">
                <a16:creationId xmlns:a16="http://schemas.microsoft.com/office/drawing/2014/main" id="{D3CD769A-BE1C-0219-C16E-F320D70CC6B3}"/>
              </a:ext>
            </a:extLst>
          </p:cNvPr>
          <p:cNvSpPr txBox="1">
            <a:spLocks/>
          </p:cNvSpPr>
          <p:nvPr userDrawn="1"/>
        </p:nvSpPr>
        <p:spPr>
          <a:xfrm>
            <a:off x="9457993" y="6425614"/>
            <a:ext cx="2020935" cy="31532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CB15F080-5B3A-5D4F-B5F5-92011A6E0709}" type="slidenum">
              <a:rPr lang="en-US" sz="900" b="0" smtClean="0">
                <a:solidFill>
                  <a:schemeClr val="bg1"/>
                </a:solidFill>
              </a:rPr>
              <a:t>‹#›</a:t>
            </a:fld>
            <a:endParaRPr lang="en-US" sz="900" b="0" dirty="0">
              <a:solidFill>
                <a:schemeClr val="bg1"/>
              </a:solidFill>
            </a:endParaRPr>
          </a:p>
        </p:txBody>
      </p:sp>
    </p:spTree>
    <p:extLst>
      <p:ext uri="{BB962C8B-B14F-4D97-AF65-F5344CB8AC3E}">
        <p14:creationId xmlns:p14="http://schemas.microsoft.com/office/powerpoint/2010/main" val="3975515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0AA3D88-6A31-EE44-9132-03A2CEA8B90D}"/>
              </a:ext>
            </a:extLst>
          </p:cNvPr>
          <p:cNvSpPr>
            <a:spLocks noGrp="1"/>
          </p:cNvSpPr>
          <p:nvPr>
            <p:ph idx="10"/>
          </p:nvPr>
        </p:nvSpPr>
        <p:spPr>
          <a:xfrm>
            <a:off x="838200" y="1825625"/>
            <a:ext cx="4987413" cy="4351338"/>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3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F3DDCE6-5EF4-DD6A-0343-6020C3715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9018B-FB50-6567-8807-B74D3293E9AA}"/>
              </a:ext>
            </a:extLst>
          </p:cNvPr>
          <p:cNvSpPr>
            <a:spLocks noGrp="1"/>
          </p:cNvSpPr>
          <p:nvPr>
            <p:ph idx="11"/>
          </p:nvPr>
        </p:nvSpPr>
        <p:spPr>
          <a:xfrm>
            <a:off x="6377608" y="1825625"/>
            <a:ext cx="4987413" cy="4351338"/>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3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9656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202461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40DD3B-CD02-DF4D-82C9-22C7502C4450}"/>
              </a:ext>
            </a:extLst>
          </p:cNvPr>
          <p:cNvSpPr>
            <a:spLocks noGrp="1"/>
          </p:cNvSpPr>
          <p:nvPr>
            <p:ph type="body" idx="1"/>
          </p:nvPr>
        </p:nvSpPr>
        <p:spPr>
          <a:xfrm>
            <a:off x="839788" y="1858297"/>
            <a:ext cx="4985825" cy="646778"/>
          </a:xfrm>
          <a:prstGeom prst="rect">
            <a:avLst/>
          </a:prstGeom>
        </p:spPr>
        <p:txBody>
          <a:bodyPr anchor="b">
            <a:normAutofit/>
          </a:bodyPr>
          <a:lstStyle>
            <a:lvl1pPr marL="0" indent="0">
              <a:buNone/>
              <a:defRPr sz="2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F7567841-404E-D540-B795-E18B7A154D41}"/>
              </a:ext>
            </a:extLst>
          </p:cNvPr>
          <p:cNvSpPr>
            <a:spLocks noGrp="1"/>
          </p:cNvSpPr>
          <p:nvPr>
            <p:ph type="body" sz="quarter" idx="3"/>
          </p:nvPr>
        </p:nvSpPr>
        <p:spPr>
          <a:xfrm>
            <a:off x="6349180" y="1858297"/>
            <a:ext cx="5006207" cy="646778"/>
          </a:xfrm>
          <a:prstGeom prst="rect">
            <a:avLst/>
          </a:prstGeom>
        </p:spPr>
        <p:txBody>
          <a:bodyPr anchor="b">
            <a:normAutofit/>
          </a:bodyPr>
          <a:lstStyle>
            <a:lvl1pPr marL="0" indent="0">
              <a:buNone/>
              <a:defRPr sz="2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2">
            <a:extLst>
              <a:ext uri="{FF2B5EF4-FFF2-40B4-BE49-F238E27FC236}">
                <a16:creationId xmlns:a16="http://schemas.microsoft.com/office/drawing/2014/main" id="{11A83334-C951-3742-BC96-CADD27A3D4B8}"/>
              </a:ext>
            </a:extLst>
          </p:cNvPr>
          <p:cNvSpPr>
            <a:spLocks noGrp="1"/>
          </p:cNvSpPr>
          <p:nvPr>
            <p:ph idx="10"/>
          </p:nvPr>
        </p:nvSpPr>
        <p:spPr>
          <a:xfrm>
            <a:off x="838200" y="2669457"/>
            <a:ext cx="4987413" cy="3507505"/>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2859D55-41EB-C4A9-DDBE-2D49DA5C97F9}"/>
              </a:ext>
            </a:extLst>
          </p:cNvPr>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19731AED-33E1-E095-B424-934715F4C76A}"/>
              </a:ext>
            </a:extLst>
          </p:cNvPr>
          <p:cNvSpPr>
            <a:spLocks noGrp="1"/>
          </p:cNvSpPr>
          <p:nvPr>
            <p:ph idx="11"/>
          </p:nvPr>
        </p:nvSpPr>
        <p:spPr>
          <a:xfrm>
            <a:off x="6337853" y="2669457"/>
            <a:ext cx="4987413" cy="3507505"/>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7062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0AA3D88-6A31-EE44-9132-03A2CEA8B90D}"/>
              </a:ext>
            </a:extLst>
          </p:cNvPr>
          <p:cNvSpPr>
            <a:spLocks noGrp="1"/>
          </p:cNvSpPr>
          <p:nvPr>
            <p:ph idx="10"/>
          </p:nvPr>
        </p:nvSpPr>
        <p:spPr>
          <a:xfrm>
            <a:off x="838200" y="1825625"/>
            <a:ext cx="3377418" cy="4351338"/>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836E563-4270-D1B1-03B3-D81325C05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845DF3-6A0E-B3CC-1641-3BF51326C796}"/>
              </a:ext>
            </a:extLst>
          </p:cNvPr>
          <p:cNvSpPr>
            <a:spLocks noGrp="1"/>
          </p:cNvSpPr>
          <p:nvPr>
            <p:ph idx="11"/>
          </p:nvPr>
        </p:nvSpPr>
        <p:spPr>
          <a:xfrm>
            <a:off x="4407291" y="1825625"/>
            <a:ext cx="3377418" cy="4351338"/>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6A271B59-8771-39B6-C1BA-B25B6864A87F}"/>
              </a:ext>
            </a:extLst>
          </p:cNvPr>
          <p:cNvSpPr>
            <a:spLocks noGrp="1"/>
          </p:cNvSpPr>
          <p:nvPr>
            <p:ph idx="12"/>
          </p:nvPr>
        </p:nvSpPr>
        <p:spPr>
          <a:xfrm>
            <a:off x="7976382" y="1825625"/>
            <a:ext cx="3377418" cy="4351338"/>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6825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40DD3B-CD02-DF4D-82C9-22C7502C4450}"/>
              </a:ext>
            </a:extLst>
          </p:cNvPr>
          <p:cNvSpPr>
            <a:spLocks noGrp="1"/>
          </p:cNvSpPr>
          <p:nvPr>
            <p:ph type="body" idx="1"/>
          </p:nvPr>
        </p:nvSpPr>
        <p:spPr>
          <a:xfrm>
            <a:off x="839788" y="1858297"/>
            <a:ext cx="3375830" cy="646778"/>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9" name="Text Placeholder 2">
            <a:extLst>
              <a:ext uri="{FF2B5EF4-FFF2-40B4-BE49-F238E27FC236}">
                <a16:creationId xmlns:a16="http://schemas.microsoft.com/office/drawing/2014/main" id="{CCE4FDAE-DC7C-064E-976F-1D4B89BD9384}"/>
              </a:ext>
            </a:extLst>
          </p:cNvPr>
          <p:cNvSpPr>
            <a:spLocks noGrp="1"/>
          </p:cNvSpPr>
          <p:nvPr>
            <p:ph type="body" idx="15"/>
          </p:nvPr>
        </p:nvSpPr>
        <p:spPr>
          <a:xfrm>
            <a:off x="4433795" y="1858297"/>
            <a:ext cx="3339957" cy="646778"/>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0" name="Text Placeholder 2">
            <a:extLst>
              <a:ext uri="{FF2B5EF4-FFF2-40B4-BE49-F238E27FC236}">
                <a16:creationId xmlns:a16="http://schemas.microsoft.com/office/drawing/2014/main" id="{1408E199-A5FB-7F40-8039-428D2DFAA154}"/>
              </a:ext>
            </a:extLst>
          </p:cNvPr>
          <p:cNvSpPr>
            <a:spLocks noGrp="1"/>
          </p:cNvSpPr>
          <p:nvPr>
            <p:ph type="body" idx="16"/>
          </p:nvPr>
        </p:nvSpPr>
        <p:spPr>
          <a:xfrm>
            <a:off x="7976382" y="1858297"/>
            <a:ext cx="3375830" cy="646778"/>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5" name="Title 4">
            <a:extLst>
              <a:ext uri="{FF2B5EF4-FFF2-40B4-BE49-F238E27FC236}">
                <a16:creationId xmlns:a16="http://schemas.microsoft.com/office/drawing/2014/main" id="{02A90ED3-EC06-7056-BBCC-9A6AE1D0D64E}"/>
              </a:ext>
            </a:extLst>
          </p:cNvPr>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CEFF08B2-4E08-A48C-0211-47B5351FD735}"/>
              </a:ext>
            </a:extLst>
          </p:cNvPr>
          <p:cNvSpPr>
            <a:spLocks noGrp="1"/>
          </p:cNvSpPr>
          <p:nvPr>
            <p:ph idx="10"/>
          </p:nvPr>
        </p:nvSpPr>
        <p:spPr>
          <a:xfrm>
            <a:off x="838200" y="2672684"/>
            <a:ext cx="3377418" cy="3608846"/>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196F16DE-0CD2-0DC5-B639-404FB5C951E0}"/>
              </a:ext>
            </a:extLst>
          </p:cNvPr>
          <p:cNvSpPr>
            <a:spLocks noGrp="1"/>
          </p:cNvSpPr>
          <p:nvPr>
            <p:ph idx="17"/>
          </p:nvPr>
        </p:nvSpPr>
        <p:spPr>
          <a:xfrm>
            <a:off x="4456043" y="2672684"/>
            <a:ext cx="3317709" cy="3608846"/>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E430E85E-6A9A-705F-46CE-E7E3E7F97D4B}"/>
              </a:ext>
            </a:extLst>
          </p:cNvPr>
          <p:cNvSpPr>
            <a:spLocks noGrp="1"/>
          </p:cNvSpPr>
          <p:nvPr>
            <p:ph idx="18"/>
          </p:nvPr>
        </p:nvSpPr>
        <p:spPr>
          <a:xfrm>
            <a:off x="8024191" y="2672684"/>
            <a:ext cx="3317709" cy="3608846"/>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0771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6A5B-C110-676B-19CF-208363B935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02221B-E062-EC39-6BE4-304830E405FC}"/>
              </a:ext>
            </a:extLst>
          </p:cNvPr>
          <p:cNvSpPr>
            <a:spLocks noGrp="1"/>
          </p:cNvSpPr>
          <p:nvPr>
            <p:ph idx="14"/>
          </p:nvPr>
        </p:nvSpPr>
        <p:spPr>
          <a:xfrm>
            <a:off x="838200" y="1825624"/>
            <a:ext cx="2483650" cy="4283627"/>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300EB99F-A4FA-09A1-5C37-3AF57DE3A0BC}"/>
              </a:ext>
            </a:extLst>
          </p:cNvPr>
          <p:cNvSpPr>
            <a:spLocks noGrp="1"/>
          </p:cNvSpPr>
          <p:nvPr>
            <p:ph idx="15"/>
          </p:nvPr>
        </p:nvSpPr>
        <p:spPr>
          <a:xfrm>
            <a:off x="3515517" y="1825624"/>
            <a:ext cx="2483650" cy="4283627"/>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a:t>
            </a:r>
            <a:r>
              <a:rPr lang="en-US"/>
              <a:t>edit Master</a:t>
            </a:r>
          </a:p>
          <a:p>
            <a:pPr lvl="1"/>
            <a:r>
              <a:rPr lang="en-US"/>
              <a:t>Second </a:t>
            </a:r>
            <a:r>
              <a:rPr lang="en-US" dirty="0"/>
              <a:t>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4B3A419-B5A4-47CA-E962-0D5D8A9FF4E8}"/>
              </a:ext>
            </a:extLst>
          </p:cNvPr>
          <p:cNvSpPr>
            <a:spLocks noGrp="1"/>
          </p:cNvSpPr>
          <p:nvPr>
            <p:ph idx="16"/>
          </p:nvPr>
        </p:nvSpPr>
        <p:spPr>
          <a:xfrm>
            <a:off x="6192834" y="1825624"/>
            <a:ext cx="2483650" cy="4283627"/>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a:t>
            </a:r>
            <a:r>
              <a:rPr lang="en-US"/>
              <a:t>edit Master</a:t>
            </a:r>
          </a:p>
          <a:p>
            <a:pPr lvl="1"/>
            <a:r>
              <a:rPr lang="en-US"/>
              <a:t>Second </a:t>
            </a:r>
            <a:r>
              <a:rPr lang="en-US" dirty="0"/>
              <a:t>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4CFFFE7D-DA7B-58D9-9565-E6ABEF859B72}"/>
              </a:ext>
            </a:extLst>
          </p:cNvPr>
          <p:cNvSpPr>
            <a:spLocks noGrp="1"/>
          </p:cNvSpPr>
          <p:nvPr>
            <p:ph idx="17"/>
          </p:nvPr>
        </p:nvSpPr>
        <p:spPr>
          <a:xfrm>
            <a:off x="8870150" y="1825624"/>
            <a:ext cx="2483650" cy="4283627"/>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a:t>
            </a:r>
            <a:r>
              <a:rPr lang="en-US"/>
              <a:t>edit Master</a:t>
            </a:r>
          </a:p>
          <a:p>
            <a:pPr lvl="1"/>
            <a:r>
              <a:rPr lang="en-US"/>
              <a:t>Second </a:t>
            </a:r>
            <a:r>
              <a:rPr lang="en-US" dirty="0"/>
              <a:t>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591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lumn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40DD3B-CD02-DF4D-82C9-22C7502C4450}"/>
              </a:ext>
            </a:extLst>
          </p:cNvPr>
          <p:cNvSpPr>
            <a:spLocks noGrp="1"/>
          </p:cNvSpPr>
          <p:nvPr>
            <p:ph type="body" idx="1"/>
          </p:nvPr>
        </p:nvSpPr>
        <p:spPr>
          <a:xfrm>
            <a:off x="839788" y="1858297"/>
            <a:ext cx="2482063" cy="646778"/>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19" name="Text Placeholder 2">
            <a:extLst>
              <a:ext uri="{FF2B5EF4-FFF2-40B4-BE49-F238E27FC236}">
                <a16:creationId xmlns:a16="http://schemas.microsoft.com/office/drawing/2014/main" id="{CCE4FDAE-DC7C-064E-976F-1D4B89BD9384}"/>
              </a:ext>
            </a:extLst>
          </p:cNvPr>
          <p:cNvSpPr>
            <a:spLocks noGrp="1"/>
          </p:cNvSpPr>
          <p:nvPr>
            <p:ph type="body" idx="15"/>
          </p:nvPr>
        </p:nvSpPr>
        <p:spPr>
          <a:xfrm>
            <a:off x="3515516" y="1858297"/>
            <a:ext cx="2482063" cy="646778"/>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20" name="Text Placeholder 2">
            <a:extLst>
              <a:ext uri="{FF2B5EF4-FFF2-40B4-BE49-F238E27FC236}">
                <a16:creationId xmlns:a16="http://schemas.microsoft.com/office/drawing/2014/main" id="{1408E199-A5FB-7F40-8039-428D2DFAA154}"/>
              </a:ext>
            </a:extLst>
          </p:cNvPr>
          <p:cNvSpPr>
            <a:spLocks noGrp="1"/>
          </p:cNvSpPr>
          <p:nvPr>
            <p:ph type="body" idx="16"/>
          </p:nvPr>
        </p:nvSpPr>
        <p:spPr>
          <a:xfrm>
            <a:off x="6191244" y="1858297"/>
            <a:ext cx="2482063" cy="646778"/>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21" name="Text Placeholder 2">
            <a:extLst>
              <a:ext uri="{FF2B5EF4-FFF2-40B4-BE49-F238E27FC236}">
                <a16:creationId xmlns:a16="http://schemas.microsoft.com/office/drawing/2014/main" id="{C9DDDE82-F3D9-2C4B-875D-65B711EFE915}"/>
              </a:ext>
            </a:extLst>
          </p:cNvPr>
          <p:cNvSpPr>
            <a:spLocks noGrp="1"/>
          </p:cNvSpPr>
          <p:nvPr>
            <p:ph type="body" idx="17"/>
          </p:nvPr>
        </p:nvSpPr>
        <p:spPr>
          <a:xfrm>
            <a:off x="8866972" y="1858297"/>
            <a:ext cx="2482063" cy="646778"/>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a:t>
            </a:r>
          </a:p>
        </p:txBody>
      </p:sp>
      <p:sp>
        <p:nvSpPr>
          <p:cNvPr id="2" name="Title 1">
            <a:extLst>
              <a:ext uri="{FF2B5EF4-FFF2-40B4-BE49-F238E27FC236}">
                <a16:creationId xmlns:a16="http://schemas.microsoft.com/office/drawing/2014/main" id="{CBBA9A0C-2239-EE3D-16BD-F999A0CEE0CA}"/>
              </a:ext>
            </a:extLst>
          </p:cNvPr>
          <p:cNvSpPr>
            <a:spLocks noGrp="1"/>
          </p:cNvSpPr>
          <p:nvPr>
            <p:ph type="title"/>
          </p:nvPr>
        </p:nvSpPr>
        <p:spPr/>
        <p:txBody>
          <a:bodyPr/>
          <a:lstStyle/>
          <a:p>
            <a:r>
              <a:rPr lang="en-US"/>
              <a:t>Click to edit Master title style</a:t>
            </a:r>
          </a:p>
        </p:txBody>
      </p:sp>
      <p:sp>
        <p:nvSpPr>
          <p:cNvPr id="4" name="Content Placeholder 2">
            <a:extLst>
              <a:ext uri="{FF2B5EF4-FFF2-40B4-BE49-F238E27FC236}">
                <a16:creationId xmlns:a16="http://schemas.microsoft.com/office/drawing/2014/main" id="{A5B9BD1E-27FA-4FBE-D923-03B0BA931B05}"/>
              </a:ext>
            </a:extLst>
          </p:cNvPr>
          <p:cNvSpPr>
            <a:spLocks noGrp="1"/>
          </p:cNvSpPr>
          <p:nvPr>
            <p:ph idx="14"/>
          </p:nvPr>
        </p:nvSpPr>
        <p:spPr>
          <a:xfrm>
            <a:off x="838200" y="2672685"/>
            <a:ext cx="2483650" cy="3595594"/>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edit Master</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106E3879-2257-5BC2-9C18-E183C7CC1125}"/>
              </a:ext>
            </a:extLst>
          </p:cNvPr>
          <p:cNvSpPr>
            <a:spLocks noGrp="1"/>
          </p:cNvSpPr>
          <p:nvPr>
            <p:ph idx="18"/>
          </p:nvPr>
        </p:nvSpPr>
        <p:spPr>
          <a:xfrm>
            <a:off x="3515517" y="2672685"/>
            <a:ext cx="2483650" cy="3595594"/>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a:t>
            </a:r>
            <a:r>
              <a:rPr lang="en-US"/>
              <a:t>edit Master</a:t>
            </a:r>
          </a:p>
          <a:p>
            <a:pPr lvl="1"/>
            <a:r>
              <a:rPr lang="en-US"/>
              <a:t>Second </a:t>
            </a:r>
            <a:r>
              <a:rPr lang="en-US" dirty="0"/>
              <a:t>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FC9093C3-98F2-7EBD-4F8A-32EBA63065A6}"/>
              </a:ext>
            </a:extLst>
          </p:cNvPr>
          <p:cNvSpPr>
            <a:spLocks noGrp="1"/>
          </p:cNvSpPr>
          <p:nvPr>
            <p:ph idx="19"/>
          </p:nvPr>
        </p:nvSpPr>
        <p:spPr>
          <a:xfrm>
            <a:off x="6192834" y="2672685"/>
            <a:ext cx="2483650" cy="3595594"/>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a:t>
            </a:r>
            <a:r>
              <a:rPr lang="en-US"/>
              <a:t>edit Master</a:t>
            </a:r>
          </a:p>
          <a:p>
            <a:pPr lvl="1"/>
            <a:r>
              <a:rPr lang="en-US"/>
              <a:t>Second </a:t>
            </a:r>
            <a:r>
              <a:rPr lang="en-US" dirty="0"/>
              <a:t>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3BEBA4E-9510-71FC-CAC8-4D15C9E4C821}"/>
              </a:ext>
            </a:extLst>
          </p:cNvPr>
          <p:cNvSpPr>
            <a:spLocks noGrp="1"/>
          </p:cNvSpPr>
          <p:nvPr>
            <p:ph idx="20"/>
          </p:nvPr>
        </p:nvSpPr>
        <p:spPr>
          <a:xfrm>
            <a:off x="8870150" y="2672685"/>
            <a:ext cx="2483650" cy="3595594"/>
          </a:xfrm>
          <a:prstGeom prst="rect">
            <a:avLst/>
          </a:prstGeom>
        </p:spPr>
        <p:txBody>
          <a:bodyPr/>
          <a:lstStyle>
            <a:lvl1pPr marL="228600" indent="-228600">
              <a:buClr>
                <a:schemeClr val="accent1"/>
              </a:buClr>
              <a:buFont typeface="Arial" panose="020B0604020202020204" pitchFamily="34" charset="0"/>
              <a:buChar char="•"/>
              <a:defRPr sz="1600">
                <a:latin typeface="Arial" panose="020B0604020202020204" pitchFamily="34" charset="0"/>
                <a:cs typeface="Arial" panose="020B0604020202020204" pitchFamily="34" charset="0"/>
              </a:defRPr>
            </a:lvl1pPr>
            <a:lvl2pPr marL="502920" indent="-228600">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777240" indent="-228600">
              <a:buClr>
                <a:schemeClr val="accent1"/>
              </a:buClr>
              <a:buFont typeface="Arial" panose="020B0604020202020204" pitchFamily="34" charset="0"/>
              <a:buChar char="•"/>
              <a:defRPr sz="1200">
                <a:latin typeface="Arial" panose="020B0604020202020204" pitchFamily="34" charset="0"/>
                <a:cs typeface="Arial" panose="020B0604020202020204" pitchFamily="34" charset="0"/>
              </a:defRPr>
            </a:lvl3pPr>
            <a:lvl4pPr marL="105156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4pPr>
            <a:lvl5pPr marL="1325880" indent="-228600">
              <a:buClr>
                <a:schemeClr val="accent1"/>
              </a:buClr>
              <a:buFont typeface="Arial" panose="020B0604020202020204" pitchFamily="34" charset="0"/>
              <a:buChar char="•"/>
              <a:defRPr sz="1000">
                <a:latin typeface="Arial" panose="020B0604020202020204" pitchFamily="34" charset="0"/>
                <a:cs typeface="Arial" panose="020B0604020202020204" pitchFamily="34" charset="0"/>
              </a:defRPr>
            </a:lvl5pPr>
          </a:lstStyle>
          <a:p>
            <a:pPr lvl="0"/>
            <a:r>
              <a:rPr lang="en-US" dirty="0"/>
              <a:t>Click to </a:t>
            </a:r>
            <a:r>
              <a:rPr lang="en-US"/>
              <a:t>edit Master</a:t>
            </a:r>
          </a:p>
          <a:p>
            <a:pPr lvl="1"/>
            <a:r>
              <a:rPr lang="en-US"/>
              <a:t>Second </a:t>
            </a:r>
            <a:r>
              <a:rPr lang="en-US" dirty="0"/>
              <a:t>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5463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BB51-2E87-288F-9F74-DC808FACDBD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91142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Picture - Bottom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36706C0-9DDC-7B46-95ED-A3AF443F8D7F}"/>
              </a:ext>
            </a:extLst>
          </p:cNvPr>
          <p:cNvSpPr>
            <a:spLocks noGrp="1"/>
          </p:cNvSpPr>
          <p:nvPr>
            <p:ph type="title" hasCustomPrompt="1"/>
          </p:nvPr>
        </p:nvSpPr>
        <p:spPr>
          <a:xfrm>
            <a:off x="838200" y="5764696"/>
            <a:ext cx="10515600" cy="512059"/>
          </a:xfrm>
          <a:prstGeom prst="rect">
            <a:avLst/>
          </a:prstGeom>
        </p:spPr>
        <p:txBody>
          <a:bodyPr anchor="t" anchorCtr="0">
            <a:normAutofit/>
          </a:bodyPr>
          <a:lstStyle>
            <a:lvl1pPr>
              <a:defRPr sz="1600" b="0" i="0">
                <a:latin typeface="Arial" panose="020B0604020202020204" pitchFamily="34" charset="0"/>
                <a:cs typeface="Arial" panose="020B0604020202020204" pitchFamily="34" charset="0"/>
              </a:defRPr>
            </a:lvl1pPr>
          </a:lstStyle>
          <a:p>
            <a:r>
              <a:rPr lang="en-US" dirty="0"/>
              <a:t>Click to edit caption (resize as needed)</a:t>
            </a:r>
          </a:p>
        </p:txBody>
      </p:sp>
      <p:sp>
        <p:nvSpPr>
          <p:cNvPr id="5" name="Picture Placeholder 4">
            <a:extLst>
              <a:ext uri="{FF2B5EF4-FFF2-40B4-BE49-F238E27FC236}">
                <a16:creationId xmlns:a16="http://schemas.microsoft.com/office/drawing/2014/main" id="{4D0E8EC6-C1C2-0C48-91DE-1CADFBBB2929}"/>
              </a:ext>
            </a:extLst>
          </p:cNvPr>
          <p:cNvSpPr>
            <a:spLocks noGrp="1"/>
          </p:cNvSpPr>
          <p:nvPr>
            <p:ph type="pic" sz="quarter" idx="10" hasCustomPrompt="1"/>
          </p:nvPr>
        </p:nvSpPr>
        <p:spPr>
          <a:xfrm>
            <a:off x="838200" y="477838"/>
            <a:ext cx="10515600" cy="5127832"/>
          </a:xfrm>
          <a:prstGeom prst="rect">
            <a:avLst/>
          </a:prstGeom>
        </p:spPr>
        <p:txBody>
          <a:bodyPr anchor="ctr" anchorCtr="0"/>
          <a:lstStyle>
            <a:lvl1pPr algn="ctr">
              <a:buNone/>
              <a:defRPr sz="2000"/>
            </a:lvl1pPr>
          </a:lstStyle>
          <a:p>
            <a:r>
              <a:rPr lang="en-US" dirty="0"/>
              <a:t>Click to add picture/chart/graphic</a:t>
            </a:r>
          </a:p>
        </p:txBody>
      </p:sp>
    </p:spTree>
    <p:extLst>
      <p:ext uri="{BB962C8B-B14F-4D97-AF65-F5344CB8AC3E}">
        <p14:creationId xmlns:p14="http://schemas.microsoft.com/office/powerpoint/2010/main" val="2491121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Picture - Top Ca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D0E8EC6-C1C2-0C48-91DE-1CADFBBB2929}"/>
              </a:ext>
            </a:extLst>
          </p:cNvPr>
          <p:cNvSpPr>
            <a:spLocks noGrp="1"/>
          </p:cNvSpPr>
          <p:nvPr>
            <p:ph type="pic" sz="quarter" idx="10" hasCustomPrompt="1"/>
          </p:nvPr>
        </p:nvSpPr>
        <p:spPr>
          <a:xfrm>
            <a:off x="838200" y="1139687"/>
            <a:ext cx="10515600" cy="5088835"/>
          </a:xfrm>
          <a:prstGeom prst="rect">
            <a:avLst/>
          </a:prstGeom>
        </p:spPr>
        <p:txBody>
          <a:bodyPr anchor="ctr" anchorCtr="0"/>
          <a:lstStyle>
            <a:lvl1pPr algn="ctr">
              <a:buNone/>
              <a:defRPr sz="2000"/>
            </a:lvl1pPr>
          </a:lstStyle>
          <a:p>
            <a:r>
              <a:rPr lang="en-US" dirty="0"/>
              <a:t>Click to add picture/chart/graphic</a:t>
            </a:r>
          </a:p>
        </p:txBody>
      </p:sp>
      <p:sp>
        <p:nvSpPr>
          <p:cNvPr id="7" name="Title 1">
            <a:extLst>
              <a:ext uri="{FF2B5EF4-FFF2-40B4-BE49-F238E27FC236}">
                <a16:creationId xmlns:a16="http://schemas.microsoft.com/office/drawing/2014/main" id="{386BE476-E04C-05A9-FAB0-79BB14900D63}"/>
              </a:ext>
            </a:extLst>
          </p:cNvPr>
          <p:cNvSpPr>
            <a:spLocks noGrp="1"/>
          </p:cNvSpPr>
          <p:nvPr>
            <p:ph type="title" hasCustomPrompt="1"/>
          </p:nvPr>
        </p:nvSpPr>
        <p:spPr>
          <a:xfrm>
            <a:off x="838200" y="468798"/>
            <a:ext cx="10515600" cy="512059"/>
          </a:xfrm>
          <a:prstGeom prst="rect">
            <a:avLst/>
          </a:prstGeom>
        </p:spPr>
        <p:txBody>
          <a:bodyPr anchor="b" anchorCtr="0">
            <a:normAutofit/>
          </a:bodyPr>
          <a:lstStyle>
            <a:lvl1pPr>
              <a:defRPr sz="1600" b="0" i="0">
                <a:latin typeface="Arial" panose="020B0604020202020204" pitchFamily="34" charset="0"/>
                <a:cs typeface="Arial" panose="020B0604020202020204" pitchFamily="34" charset="0"/>
              </a:defRPr>
            </a:lvl1pPr>
          </a:lstStyle>
          <a:p>
            <a:r>
              <a:rPr lang="en-US" dirty="0"/>
              <a:t>Click to edit caption (resize as needed)</a:t>
            </a:r>
          </a:p>
        </p:txBody>
      </p:sp>
    </p:spTree>
    <p:extLst>
      <p:ext uri="{BB962C8B-B14F-4D97-AF65-F5344CB8AC3E}">
        <p14:creationId xmlns:p14="http://schemas.microsoft.com/office/powerpoint/2010/main" val="3479568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Red Content Ar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86E9A-C89D-CF4E-B301-C03A707D51A1}"/>
              </a:ext>
            </a:extLst>
          </p:cNvPr>
          <p:cNvSpPr/>
          <p:nvPr userDrawn="1"/>
        </p:nvSpPr>
        <p:spPr>
          <a:xfrm>
            <a:off x="0" y="1976284"/>
            <a:ext cx="12192000" cy="48817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BB348-5EE2-8B27-324A-1C5A89666D6D}"/>
              </a:ext>
            </a:extLst>
          </p:cNvPr>
          <p:cNvSpPr>
            <a:spLocks noGrp="1"/>
          </p:cNvSpPr>
          <p:nvPr>
            <p:ph type="title"/>
          </p:nvPr>
        </p:nvSpPr>
        <p:spPr/>
        <p:txBody>
          <a:bodyPr/>
          <a:lstStyle/>
          <a:p>
            <a:r>
              <a:rPr lang="en-US"/>
              <a:t>Click to edit Master title style</a:t>
            </a:r>
          </a:p>
        </p:txBody>
      </p:sp>
      <p:sp>
        <p:nvSpPr>
          <p:cNvPr id="8" name="Subtitle 2">
            <a:extLst>
              <a:ext uri="{FF2B5EF4-FFF2-40B4-BE49-F238E27FC236}">
                <a16:creationId xmlns:a16="http://schemas.microsoft.com/office/drawing/2014/main" id="{B783B1CD-2CE1-F889-1A93-C082CCE16852}"/>
              </a:ext>
            </a:extLst>
          </p:cNvPr>
          <p:cNvSpPr txBox="1">
            <a:spLocks/>
          </p:cNvSpPr>
          <p:nvPr userDrawn="1"/>
        </p:nvSpPr>
        <p:spPr>
          <a:xfrm>
            <a:off x="9457993" y="6425614"/>
            <a:ext cx="2020935" cy="31532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CB15F080-5B3A-5D4F-B5F5-92011A6E0709}" type="slidenum">
              <a:rPr lang="en-US" sz="900" b="0" smtClean="0">
                <a:solidFill>
                  <a:schemeClr val="bg1"/>
                </a:solidFill>
              </a:rPr>
              <a:t>‹#›</a:t>
            </a:fld>
            <a:endParaRPr lang="en-US" sz="900" b="0" dirty="0">
              <a:solidFill>
                <a:schemeClr val="bg1"/>
              </a:solidFill>
            </a:endParaRPr>
          </a:p>
        </p:txBody>
      </p:sp>
      <p:sp>
        <p:nvSpPr>
          <p:cNvPr id="9" name="Text Placeholder 9">
            <a:extLst>
              <a:ext uri="{FF2B5EF4-FFF2-40B4-BE49-F238E27FC236}">
                <a16:creationId xmlns:a16="http://schemas.microsoft.com/office/drawing/2014/main" id="{D1D2593D-1B5D-2E12-DDAA-BC8E4720D9C3}"/>
              </a:ext>
            </a:extLst>
          </p:cNvPr>
          <p:cNvSpPr>
            <a:spLocks noGrp="1"/>
          </p:cNvSpPr>
          <p:nvPr>
            <p:ph type="body" sz="quarter" idx="10"/>
          </p:nvPr>
        </p:nvSpPr>
        <p:spPr>
          <a:xfrm>
            <a:off x="838200" y="2517912"/>
            <a:ext cx="10515600" cy="37638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556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Gray Content Ar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86E9A-C89D-CF4E-B301-C03A707D51A1}"/>
              </a:ext>
            </a:extLst>
          </p:cNvPr>
          <p:cNvSpPr/>
          <p:nvPr userDrawn="1"/>
        </p:nvSpPr>
        <p:spPr>
          <a:xfrm>
            <a:off x="0" y="1976284"/>
            <a:ext cx="12192000" cy="4881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BAEA7A70-9551-F9CE-0951-F3848B2D83A0}"/>
              </a:ext>
            </a:extLst>
          </p:cNvPr>
          <p:cNvSpPr txBox="1">
            <a:spLocks/>
          </p:cNvSpPr>
          <p:nvPr userDrawn="1"/>
        </p:nvSpPr>
        <p:spPr>
          <a:xfrm>
            <a:off x="9457993" y="6425614"/>
            <a:ext cx="2020935" cy="31532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CB15F080-5B3A-5D4F-B5F5-92011A6E0709}" type="slidenum">
              <a:rPr lang="en-US" sz="900" b="0" smtClean="0">
                <a:solidFill>
                  <a:schemeClr val="tx1"/>
                </a:solidFill>
              </a:rPr>
              <a:t>‹#›</a:t>
            </a:fld>
            <a:endParaRPr lang="en-US" sz="900" b="0" dirty="0">
              <a:solidFill>
                <a:schemeClr val="tx1"/>
              </a:solidFill>
            </a:endParaRPr>
          </a:p>
        </p:txBody>
      </p:sp>
      <p:sp>
        <p:nvSpPr>
          <p:cNvPr id="8" name="Title 7">
            <a:extLst>
              <a:ext uri="{FF2B5EF4-FFF2-40B4-BE49-F238E27FC236}">
                <a16:creationId xmlns:a16="http://schemas.microsoft.com/office/drawing/2014/main" id="{2881A090-283E-1FA6-B7E4-63826577DB4B}"/>
              </a:ext>
            </a:extLst>
          </p:cNvPr>
          <p:cNvSpPr>
            <a:spLocks noGrp="1"/>
          </p:cNvSpPr>
          <p:nvPr>
            <p:ph type="title"/>
          </p:nvPr>
        </p:nvSpPr>
        <p:spPr/>
        <p:txBody>
          <a:bodyPr/>
          <a:lstStyle/>
          <a:p>
            <a:r>
              <a:rPr lang="en-US"/>
              <a:t>Click to edit Master title style</a:t>
            </a:r>
          </a:p>
        </p:txBody>
      </p:sp>
      <p:sp>
        <p:nvSpPr>
          <p:cNvPr id="9" name="Text Placeholder 9">
            <a:extLst>
              <a:ext uri="{FF2B5EF4-FFF2-40B4-BE49-F238E27FC236}">
                <a16:creationId xmlns:a16="http://schemas.microsoft.com/office/drawing/2014/main" id="{C4579E8C-978D-6C45-469A-EDC6D3962FD0}"/>
              </a:ext>
            </a:extLst>
          </p:cNvPr>
          <p:cNvSpPr>
            <a:spLocks noGrp="1"/>
          </p:cNvSpPr>
          <p:nvPr>
            <p:ph type="body" sz="quarter" idx="10"/>
          </p:nvPr>
        </p:nvSpPr>
        <p:spPr>
          <a:xfrm>
            <a:off x="838200" y="2517912"/>
            <a:ext cx="10515600" cy="3763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390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159644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A769ED-89E2-8246-895D-D345B92B7C4D}"/>
              </a:ext>
            </a:extLst>
          </p:cNvPr>
          <p:cNvSpPr>
            <a:spLocks noGrp="1"/>
          </p:cNvSpPr>
          <p:nvPr>
            <p:ph type="body" sz="half" idx="2"/>
          </p:nvPr>
        </p:nvSpPr>
        <p:spPr>
          <a:xfrm>
            <a:off x="839788" y="2345635"/>
            <a:ext cx="3932237" cy="363301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Content Placeholder 2">
            <a:extLst>
              <a:ext uri="{FF2B5EF4-FFF2-40B4-BE49-F238E27FC236}">
                <a16:creationId xmlns:a16="http://schemas.microsoft.com/office/drawing/2014/main" id="{B7D9CB3F-5A5A-3842-87BA-A0F7248E4797}"/>
              </a:ext>
            </a:extLst>
          </p:cNvPr>
          <p:cNvSpPr>
            <a:spLocks noGrp="1"/>
          </p:cNvSpPr>
          <p:nvPr>
            <p:ph idx="11"/>
          </p:nvPr>
        </p:nvSpPr>
        <p:spPr>
          <a:xfrm>
            <a:off x="5183188" y="842246"/>
            <a:ext cx="6169024" cy="5175096"/>
          </a:xfrm>
          <a:prstGeom prst="rect">
            <a:avLst/>
          </a:prstGeom>
        </p:spPr>
        <p:txBody>
          <a:bodyPr/>
          <a:lstStyle>
            <a:lvl1pPr marL="228600" indent="-228600">
              <a:buClr>
                <a:schemeClr val="accent1"/>
              </a:buClr>
              <a:buFont typeface="Arial" panose="020B0604020202020204" pitchFamily="34" charset="0"/>
              <a:buChar char="•"/>
              <a:defRPr sz="1600"/>
            </a:lvl1pPr>
            <a:lvl2pPr marL="502920" indent="-228600">
              <a:buClr>
                <a:schemeClr val="accent1"/>
              </a:buClr>
              <a:buFont typeface="Arial" panose="020B0604020202020204" pitchFamily="34" charset="0"/>
              <a:buChar char="•"/>
              <a:defRPr sz="1400"/>
            </a:lvl2pPr>
            <a:lvl3pPr marL="777240" indent="-228600">
              <a:buClr>
                <a:schemeClr val="accent1"/>
              </a:buClr>
              <a:buFont typeface="Arial" panose="020B0604020202020204" pitchFamily="34" charset="0"/>
              <a:buChar char="•"/>
              <a:defRPr sz="1200"/>
            </a:lvl3pPr>
            <a:lvl4pPr marL="1051560" indent="-228600">
              <a:buClr>
                <a:schemeClr val="accent1"/>
              </a:buClr>
              <a:buFont typeface="Arial" panose="020B0604020202020204" pitchFamily="34" charset="0"/>
              <a:buChar char="•"/>
              <a:defRPr sz="1000"/>
            </a:lvl4pPr>
            <a:lvl5pPr marL="1325880" indent="-228600">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AEA9526A-1D17-9D1C-18B1-4EA8BEA27894}"/>
              </a:ext>
            </a:extLst>
          </p:cNvPr>
          <p:cNvSpPr>
            <a:spLocks noGrp="1"/>
          </p:cNvSpPr>
          <p:nvPr>
            <p:ph type="title"/>
          </p:nvPr>
        </p:nvSpPr>
        <p:spPr>
          <a:xfrm>
            <a:off x="838200" y="827703"/>
            <a:ext cx="3932237" cy="1358906"/>
          </a:xfrm>
        </p:spPr>
        <p:txBody>
          <a:bodyPr/>
          <a:lstStyle/>
          <a:p>
            <a:r>
              <a:rPr lang="en-US"/>
              <a:t>Click to edit Master title style</a:t>
            </a:r>
          </a:p>
        </p:txBody>
      </p:sp>
    </p:spTree>
    <p:extLst>
      <p:ext uri="{BB962C8B-B14F-4D97-AF65-F5344CB8AC3E}">
        <p14:creationId xmlns:p14="http://schemas.microsoft.com/office/powerpoint/2010/main" val="3217772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7E6F297-D97C-8A45-991E-E9FE7ED8AB74}"/>
              </a:ext>
            </a:extLst>
          </p:cNvPr>
          <p:cNvSpPr>
            <a:spLocks noGrp="1"/>
          </p:cNvSpPr>
          <p:nvPr>
            <p:ph type="pic" idx="1" hasCustomPrompt="1"/>
          </p:nvPr>
        </p:nvSpPr>
        <p:spPr>
          <a:xfrm>
            <a:off x="5183188" y="842245"/>
            <a:ext cx="6172200" cy="5173510"/>
          </a:xfrm>
          <a:prstGeom prst="rect">
            <a:avLst/>
          </a:prstGeom>
        </p:spPr>
        <p:txBody>
          <a:bodyPr anchor="ctr" anchorCtr="0"/>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picture/chart/graphic</a:t>
            </a:r>
          </a:p>
        </p:txBody>
      </p:sp>
      <p:sp>
        <p:nvSpPr>
          <p:cNvPr id="2" name="Text Placeholder 3">
            <a:extLst>
              <a:ext uri="{FF2B5EF4-FFF2-40B4-BE49-F238E27FC236}">
                <a16:creationId xmlns:a16="http://schemas.microsoft.com/office/drawing/2014/main" id="{D5731338-5CBB-BD12-7167-417519DD094B}"/>
              </a:ext>
            </a:extLst>
          </p:cNvPr>
          <p:cNvSpPr>
            <a:spLocks noGrp="1"/>
          </p:cNvSpPr>
          <p:nvPr>
            <p:ph type="body" sz="half" idx="2"/>
          </p:nvPr>
        </p:nvSpPr>
        <p:spPr>
          <a:xfrm>
            <a:off x="839788" y="2345635"/>
            <a:ext cx="3932237" cy="363301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4" name="Title 1">
            <a:extLst>
              <a:ext uri="{FF2B5EF4-FFF2-40B4-BE49-F238E27FC236}">
                <a16:creationId xmlns:a16="http://schemas.microsoft.com/office/drawing/2014/main" id="{751144DB-E7F5-3564-63E1-2D63B81DCD68}"/>
              </a:ext>
            </a:extLst>
          </p:cNvPr>
          <p:cNvSpPr>
            <a:spLocks noGrp="1"/>
          </p:cNvSpPr>
          <p:nvPr>
            <p:ph type="title"/>
          </p:nvPr>
        </p:nvSpPr>
        <p:spPr>
          <a:xfrm>
            <a:off x="838200" y="827703"/>
            <a:ext cx="3932237" cy="1358906"/>
          </a:xfrm>
        </p:spPr>
        <p:txBody>
          <a:bodyPr/>
          <a:lstStyle/>
          <a:p>
            <a:r>
              <a:rPr lang="en-US"/>
              <a:t>Click to edit Master title style</a:t>
            </a:r>
          </a:p>
        </p:txBody>
      </p:sp>
    </p:spTree>
    <p:extLst>
      <p:ext uri="{BB962C8B-B14F-4D97-AF65-F5344CB8AC3E}">
        <p14:creationId xmlns:p14="http://schemas.microsoft.com/office/powerpoint/2010/main" val="193039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Left Callout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BEA3D7-EC93-52F1-C60E-3A6A06D29AD7}"/>
              </a:ext>
            </a:extLst>
          </p:cNvPr>
          <p:cNvSpPr/>
          <p:nvPr userDrawn="1"/>
        </p:nvSpPr>
        <p:spPr>
          <a:xfrm>
            <a:off x="0" y="0"/>
            <a:ext cx="4763729"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1319BD8-78E0-F445-A85B-150FD8DC4703}"/>
              </a:ext>
            </a:extLst>
          </p:cNvPr>
          <p:cNvSpPr>
            <a:spLocks noGrp="1"/>
          </p:cNvSpPr>
          <p:nvPr>
            <p:ph type="title"/>
          </p:nvPr>
        </p:nvSpPr>
        <p:spPr>
          <a:xfrm>
            <a:off x="501445" y="842245"/>
            <a:ext cx="3760839" cy="5175097"/>
          </a:xfrm>
          <a:prstGeom prst="rect">
            <a:avLst/>
          </a:prstGeom>
        </p:spPr>
        <p:txBody>
          <a:bodyPr anchor="ctr" anchorCtr="0"/>
          <a:lstStyle>
            <a:lvl1pPr>
              <a:defRPr sz="3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D6C05EA-9A8D-23E4-CEBF-FEE7520E55D0}"/>
              </a:ext>
            </a:extLst>
          </p:cNvPr>
          <p:cNvSpPr>
            <a:spLocks noGrp="1"/>
          </p:cNvSpPr>
          <p:nvPr>
            <p:ph idx="11"/>
          </p:nvPr>
        </p:nvSpPr>
        <p:spPr>
          <a:xfrm>
            <a:off x="5183188" y="842246"/>
            <a:ext cx="6169024" cy="5175096"/>
          </a:xfrm>
          <a:prstGeom prst="rect">
            <a:avLst/>
          </a:prstGeom>
        </p:spPr>
        <p:txBody>
          <a:bodyPr/>
          <a:lstStyle>
            <a:lvl1pPr marL="228600" indent="-228600">
              <a:buClr>
                <a:schemeClr val="accent1"/>
              </a:buClr>
              <a:buFont typeface="Arial" panose="020B0604020202020204" pitchFamily="34" charset="0"/>
              <a:buChar char="•"/>
              <a:defRPr sz="1600"/>
            </a:lvl1pPr>
            <a:lvl2pPr marL="502920" indent="-228600">
              <a:buClr>
                <a:schemeClr val="accent1"/>
              </a:buClr>
              <a:buFont typeface="Arial" panose="020B0604020202020204" pitchFamily="34" charset="0"/>
              <a:buChar char="•"/>
              <a:defRPr sz="1400"/>
            </a:lvl2pPr>
            <a:lvl3pPr marL="777240" indent="-228600">
              <a:buClr>
                <a:schemeClr val="accent1"/>
              </a:buClr>
              <a:buFont typeface="Arial" panose="020B0604020202020204" pitchFamily="34" charset="0"/>
              <a:buChar char="•"/>
              <a:defRPr sz="1200"/>
            </a:lvl3pPr>
            <a:lvl4pPr marL="1051560" indent="-228600">
              <a:buClr>
                <a:schemeClr val="accent1"/>
              </a:buClr>
              <a:buFont typeface="Arial" panose="020B0604020202020204" pitchFamily="34" charset="0"/>
              <a:buChar char="•"/>
              <a:defRPr sz="1000"/>
            </a:lvl4pPr>
            <a:lvl5pPr marL="1325880" indent="-228600">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911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Left Callout Are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A7BF53-986B-F04D-A8D4-1029FFD0EB4F}"/>
              </a:ext>
            </a:extLst>
          </p:cNvPr>
          <p:cNvSpPr/>
          <p:nvPr userDrawn="1"/>
        </p:nvSpPr>
        <p:spPr>
          <a:xfrm>
            <a:off x="0" y="0"/>
            <a:ext cx="4763729"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1319BD8-78E0-F445-A85B-150FD8DC4703}"/>
              </a:ext>
            </a:extLst>
          </p:cNvPr>
          <p:cNvSpPr>
            <a:spLocks noGrp="1"/>
          </p:cNvSpPr>
          <p:nvPr>
            <p:ph type="title"/>
          </p:nvPr>
        </p:nvSpPr>
        <p:spPr>
          <a:xfrm>
            <a:off x="501445" y="842245"/>
            <a:ext cx="3760839" cy="5175097"/>
          </a:xfrm>
          <a:prstGeom prst="rect">
            <a:avLst/>
          </a:prstGeom>
        </p:spPr>
        <p:txBody>
          <a:bodyPr anchor="ctr" anchorCtr="0"/>
          <a:lstStyle>
            <a:lvl1pPr>
              <a:defRPr sz="3200" b="1">
                <a:solidFill>
                  <a:schemeClr val="bg1"/>
                </a:solidFill>
              </a:defRPr>
            </a:lvl1pPr>
          </a:lstStyle>
          <a:p>
            <a:r>
              <a:rPr lang="en-US" dirty="0"/>
              <a:t>Click to edit Master title style</a:t>
            </a:r>
          </a:p>
        </p:txBody>
      </p:sp>
      <p:sp>
        <p:nvSpPr>
          <p:cNvPr id="11" name="Picture Placeholder 2">
            <a:extLst>
              <a:ext uri="{FF2B5EF4-FFF2-40B4-BE49-F238E27FC236}">
                <a16:creationId xmlns:a16="http://schemas.microsoft.com/office/drawing/2014/main" id="{83D45410-2065-0F41-A244-F060D2AE6DB3}"/>
              </a:ext>
            </a:extLst>
          </p:cNvPr>
          <p:cNvSpPr>
            <a:spLocks noGrp="1"/>
          </p:cNvSpPr>
          <p:nvPr>
            <p:ph type="pic" idx="1" hasCustomPrompt="1"/>
          </p:nvPr>
        </p:nvSpPr>
        <p:spPr>
          <a:xfrm>
            <a:off x="5397909" y="858580"/>
            <a:ext cx="6169024" cy="5173509"/>
          </a:xfrm>
          <a:prstGeom prst="rect">
            <a:avLst/>
          </a:prstGeom>
        </p:spPr>
        <p:txBody>
          <a:bodyPr anchor="ctr" anchorCtr="0"/>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picture/chart/graphic</a:t>
            </a:r>
          </a:p>
        </p:txBody>
      </p:sp>
    </p:spTree>
    <p:extLst>
      <p:ext uri="{BB962C8B-B14F-4D97-AF65-F5344CB8AC3E}">
        <p14:creationId xmlns:p14="http://schemas.microsoft.com/office/powerpoint/2010/main" val="1216090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Right Callout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3A4BC1-D6F2-7B2B-4BF9-F00E63416486}"/>
              </a:ext>
            </a:extLst>
          </p:cNvPr>
          <p:cNvSpPr/>
          <p:nvPr userDrawn="1"/>
        </p:nvSpPr>
        <p:spPr>
          <a:xfrm>
            <a:off x="7428270" y="0"/>
            <a:ext cx="4763729"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1319BD8-78E0-F445-A85B-150FD8DC4703}"/>
              </a:ext>
            </a:extLst>
          </p:cNvPr>
          <p:cNvSpPr>
            <a:spLocks noGrp="1"/>
          </p:cNvSpPr>
          <p:nvPr>
            <p:ph type="title"/>
          </p:nvPr>
        </p:nvSpPr>
        <p:spPr>
          <a:xfrm>
            <a:off x="7929716" y="842245"/>
            <a:ext cx="3760839" cy="5175097"/>
          </a:xfrm>
          <a:prstGeom prst="rect">
            <a:avLst/>
          </a:prstGeom>
        </p:spPr>
        <p:txBody>
          <a:bodyPr anchor="ctr" anchorCtr="0"/>
          <a:lstStyle>
            <a:lvl1pPr>
              <a:defRPr sz="32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297F3DC-CD88-55FE-884C-2A751230EB2D}"/>
              </a:ext>
            </a:extLst>
          </p:cNvPr>
          <p:cNvSpPr txBox="1">
            <a:spLocks/>
          </p:cNvSpPr>
          <p:nvPr userDrawn="1"/>
        </p:nvSpPr>
        <p:spPr>
          <a:xfrm>
            <a:off x="9457993" y="6425614"/>
            <a:ext cx="2020935" cy="31532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CB15F080-5B3A-5D4F-B5F5-92011A6E0709}" type="slidenum">
              <a:rPr lang="en-US" sz="900" b="0" smtClean="0">
                <a:solidFill>
                  <a:schemeClr val="bg1"/>
                </a:solidFill>
              </a:rPr>
              <a:t>‹#›</a:t>
            </a:fld>
            <a:endParaRPr lang="en-US" sz="900" b="0" dirty="0">
              <a:solidFill>
                <a:schemeClr val="bg1"/>
              </a:solidFill>
            </a:endParaRPr>
          </a:p>
        </p:txBody>
      </p:sp>
      <p:sp>
        <p:nvSpPr>
          <p:cNvPr id="8" name="Content Placeholder 2">
            <a:extLst>
              <a:ext uri="{FF2B5EF4-FFF2-40B4-BE49-F238E27FC236}">
                <a16:creationId xmlns:a16="http://schemas.microsoft.com/office/drawing/2014/main" id="{DE7D9B7F-40F0-8282-2E1E-4374E6DA6E80}"/>
              </a:ext>
            </a:extLst>
          </p:cNvPr>
          <p:cNvSpPr>
            <a:spLocks noGrp="1"/>
          </p:cNvSpPr>
          <p:nvPr>
            <p:ph idx="12"/>
          </p:nvPr>
        </p:nvSpPr>
        <p:spPr>
          <a:xfrm>
            <a:off x="625936" y="842246"/>
            <a:ext cx="6169024" cy="5175096"/>
          </a:xfrm>
          <a:prstGeom prst="rect">
            <a:avLst/>
          </a:prstGeom>
        </p:spPr>
        <p:txBody>
          <a:bodyPr/>
          <a:lstStyle>
            <a:lvl1pPr marL="228600" indent="-228600">
              <a:buClr>
                <a:schemeClr val="accent1"/>
              </a:buClr>
              <a:buFont typeface="Arial" panose="020B0604020202020204" pitchFamily="34" charset="0"/>
              <a:buChar char="•"/>
              <a:defRPr sz="1600"/>
            </a:lvl1pPr>
            <a:lvl2pPr marL="502920" indent="-228600">
              <a:buClr>
                <a:schemeClr val="accent1"/>
              </a:buClr>
              <a:buFont typeface="Arial" panose="020B0604020202020204" pitchFamily="34" charset="0"/>
              <a:buChar char="•"/>
              <a:defRPr sz="1400"/>
            </a:lvl2pPr>
            <a:lvl3pPr marL="777240" indent="-228600">
              <a:buClr>
                <a:schemeClr val="accent1"/>
              </a:buClr>
              <a:buFont typeface="Arial" panose="020B0604020202020204" pitchFamily="34" charset="0"/>
              <a:buChar char="•"/>
              <a:defRPr sz="1200"/>
            </a:lvl3pPr>
            <a:lvl4pPr marL="1051560" indent="-228600">
              <a:buClr>
                <a:schemeClr val="accent1"/>
              </a:buClr>
              <a:buFont typeface="Arial" panose="020B0604020202020204" pitchFamily="34" charset="0"/>
              <a:buChar char="•"/>
              <a:defRPr sz="1000"/>
            </a:lvl4pPr>
            <a:lvl5pPr marL="1325880" indent="-228600">
              <a:buClr>
                <a:schemeClr val="accent1"/>
              </a:buClr>
              <a:buFont typeface="Arial" panose="020B0604020202020204" pitchFamily="34" charset="0"/>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2011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with Right Callout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24E973-2126-5609-A500-D9893F887A3B}"/>
              </a:ext>
            </a:extLst>
          </p:cNvPr>
          <p:cNvSpPr/>
          <p:nvPr userDrawn="1"/>
        </p:nvSpPr>
        <p:spPr>
          <a:xfrm>
            <a:off x="7428270" y="0"/>
            <a:ext cx="4763729"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1319BD8-78E0-F445-A85B-150FD8DC4703}"/>
              </a:ext>
            </a:extLst>
          </p:cNvPr>
          <p:cNvSpPr>
            <a:spLocks noGrp="1"/>
          </p:cNvSpPr>
          <p:nvPr>
            <p:ph type="title"/>
          </p:nvPr>
        </p:nvSpPr>
        <p:spPr>
          <a:xfrm>
            <a:off x="7929716" y="842245"/>
            <a:ext cx="3760839" cy="5175097"/>
          </a:xfrm>
          <a:prstGeom prst="rect">
            <a:avLst/>
          </a:prstGeom>
        </p:spPr>
        <p:txBody>
          <a:bodyPr anchor="ctr" anchorCtr="0"/>
          <a:lstStyle>
            <a:lvl1pPr>
              <a:defRPr sz="3200" b="1">
                <a:solidFill>
                  <a:schemeClr val="bg1"/>
                </a:solidFill>
              </a:defRPr>
            </a:lvl1pPr>
          </a:lstStyle>
          <a:p>
            <a:r>
              <a:rPr lang="en-US" dirty="0"/>
              <a:t>Click to edit Master title style</a:t>
            </a:r>
          </a:p>
        </p:txBody>
      </p:sp>
      <p:sp>
        <p:nvSpPr>
          <p:cNvPr id="10" name="Picture Placeholder 2">
            <a:extLst>
              <a:ext uri="{FF2B5EF4-FFF2-40B4-BE49-F238E27FC236}">
                <a16:creationId xmlns:a16="http://schemas.microsoft.com/office/drawing/2014/main" id="{554C1E27-26BD-B047-AB4C-D21E8BC583B7}"/>
              </a:ext>
            </a:extLst>
          </p:cNvPr>
          <p:cNvSpPr>
            <a:spLocks noGrp="1"/>
          </p:cNvSpPr>
          <p:nvPr>
            <p:ph type="pic" idx="1" hasCustomPrompt="1"/>
          </p:nvPr>
        </p:nvSpPr>
        <p:spPr>
          <a:xfrm>
            <a:off x="622760" y="842245"/>
            <a:ext cx="6169024" cy="5173509"/>
          </a:xfrm>
          <a:prstGeom prst="rect">
            <a:avLst/>
          </a:prstGeom>
        </p:spPr>
        <p:txBody>
          <a:bodyPr anchor="ctr" anchorCtr="0"/>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picture/chart/graphic</a:t>
            </a:r>
          </a:p>
        </p:txBody>
      </p:sp>
      <p:sp>
        <p:nvSpPr>
          <p:cNvPr id="3" name="Subtitle 2">
            <a:extLst>
              <a:ext uri="{FF2B5EF4-FFF2-40B4-BE49-F238E27FC236}">
                <a16:creationId xmlns:a16="http://schemas.microsoft.com/office/drawing/2014/main" id="{91F459C3-06FD-7A44-208A-B77987F0599E}"/>
              </a:ext>
            </a:extLst>
          </p:cNvPr>
          <p:cNvSpPr txBox="1">
            <a:spLocks/>
          </p:cNvSpPr>
          <p:nvPr userDrawn="1"/>
        </p:nvSpPr>
        <p:spPr>
          <a:xfrm>
            <a:off x="9457993" y="6425614"/>
            <a:ext cx="2020935" cy="31532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CB15F080-5B3A-5D4F-B5F5-92011A6E0709}" type="slidenum">
              <a:rPr lang="en-US" sz="900" b="0" smtClean="0">
                <a:solidFill>
                  <a:schemeClr val="bg1"/>
                </a:solidFill>
              </a:rPr>
              <a:t>‹#›</a:t>
            </a:fld>
            <a:endParaRPr lang="en-US" sz="900" b="0" dirty="0">
              <a:solidFill>
                <a:schemeClr val="bg1"/>
              </a:solidFill>
            </a:endParaRPr>
          </a:p>
        </p:txBody>
      </p:sp>
    </p:spTree>
    <p:extLst>
      <p:ext uri="{BB962C8B-B14F-4D97-AF65-F5344CB8AC3E}">
        <p14:creationId xmlns:p14="http://schemas.microsoft.com/office/powerpoint/2010/main" val="1325981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51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63B0FD-E89B-F84A-BEB9-BDC562642B29}"/>
              </a:ext>
            </a:extLst>
          </p:cNvPr>
          <p:cNvSpPr/>
          <p:nvPr userDrawn="1"/>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D5CDE84-9DD3-7BC2-FA76-E212AC9FC4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9043" y="2310587"/>
            <a:ext cx="7071812" cy="2439120"/>
          </a:xfrm>
          <a:prstGeom prst="rect">
            <a:avLst/>
          </a:prstGeom>
        </p:spPr>
      </p:pic>
    </p:spTree>
    <p:extLst>
      <p:ext uri="{BB962C8B-B14F-4D97-AF65-F5344CB8AC3E}">
        <p14:creationId xmlns:p14="http://schemas.microsoft.com/office/powerpoint/2010/main" val="674537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ck Page-Patter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63B0FD-E89B-F84A-BEB9-BDC562642B29}"/>
              </a:ext>
            </a:extLst>
          </p:cNvPr>
          <p:cNvSpPr/>
          <p:nvPr userDrawn="1"/>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diagram&#10;&#10;Description automatically generated">
            <a:extLst>
              <a:ext uri="{FF2B5EF4-FFF2-40B4-BE49-F238E27FC236}">
                <a16:creationId xmlns:a16="http://schemas.microsoft.com/office/drawing/2014/main" id="{DF53A629-D862-AFCB-E003-68246F502E77}"/>
              </a:ext>
            </a:extLst>
          </p:cNvPr>
          <p:cNvPicPr>
            <a:picLocks noChangeAspect="1"/>
          </p:cNvPicPr>
          <p:nvPr userDrawn="1"/>
        </p:nvPicPr>
        <p:blipFill rotWithShape="1">
          <a:blip r:embed="rId2">
            <a:alphaModFix amt="44000"/>
          </a:blip>
          <a:srcRect l="3712" t="2832" r="1933" b="36911"/>
          <a:stretch/>
        </p:blipFill>
        <p:spPr>
          <a:xfrm>
            <a:off x="0" y="0"/>
            <a:ext cx="12192000" cy="6858000"/>
          </a:xfrm>
          <a:prstGeom prst="rect">
            <a:avLst/>
          </a:prstGeom>
        </p:spPr>
      </p:pic>
      <p:pic>
        <p:nvPicPr>
          <p:cNvPr id="3" name="Graphic 2">
            <a:extLst>
              <a:ext uri="{FF2B5EF4-FFF2-40B4-BE49-F238E27FC236}">
                <a16:creationId xmlns:a16="http://schemas.microsoft.com/office/drawing/2014/main" id="{AD5CDE84-9DD3-7BC2-FA76-E212AC9FC46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59043" y="2310587"/>
            <a:ext cx="7071812" cy="2439120"/>
          </a:xfrm>
          <a:prstGeom prst="rect">
            <a:avLst/>
          </a:prstGeom>
        </p:spPr>
      </p:pic>
    </p:spTree>
    <p:extLst>
      <p:ext uri="{BB962C8B-B14F-4D97-AF65-F5344CB8AC3E}">
        <p14:creationId xmlns:p14="http://schemas.microsoft.com/office/powerpoint/2010/main" val="3477827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DA7B42-878A-4425-85FB-484EFCE28772}" type="datetime1">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326746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9EAD81-AC95-E845-A9B6-1C0F53DEE522}"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733216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2B8B6FE-25A9-41C4-A18C-CE7EDFB55925}" type="datetime1">
              <a:rPr lang="en-US" smtClean="0"/>
              <a:pPr>
                <a:defRPr/>
              </a:pPr>
              <a:t>7/8/2024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4774E25-1328-454E-9CD4-8B1FF7B56F43}" type="slidenum">
              <a:rPr lang="en-US" altLang="en-US" smtClean="0"/>
              <a:pPr/>
              <a:t>‹#›</a:t>
            </a:fld>
            <a:endParaRPr lang="en-US" altLang="en-US"/>
          </a:p>
        </p:txBody>
      </p:sp>
    </p:spTree>
    <p:extLst>
      <p:ext uri="{BB962C8B-B14F-4D97-AF65-F5344CB8AC3E}">
        <p14:creationId xmlns:p14="http://schemas.microsoft.com/office/powerpoint/2010/main" val="1369082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7250812-0AAC-40ED-BB87-4E91EC393AB0}" type="datetime1">
              <a:rPr lang="en-US" smtClean="0"/>
              <a:pPr>
                <a:defRPr/>
              </a:pPr>
              <a:t>7/8/2024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0A0E784-6113-43E7-92BA-B056739A5A4D}" type="slidenum">
              <a:rPr lang="en-US" altLang="en-US" smtClean="0"/>
              <a:pPr/>
              <a:t>‹#›</a:t>
            </a:fld>
            <a:endParaRPr lang="en-US" altLang="en-US"/>
          </a:p>
        </p:txBody>
      </p:sp>
    </p:spTree>
    <p:extLst>
      <p:ext uri="{BB962C8B-B14F-4D97-AF65-F5344CB8AC3E}">
        <p14:creationId xmlns:p14="http://schemas.microsoft.com/office/powerpoint/2010/main" val="3329984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62133CC-FE08-448C-AC6E-E0436153D710}" type="datetime1">
              <a:rPr lang="en-US" smtClean="0"/>
              <a:pPr>
                <a:defRPr/>
              </a:pPr>
              <a:t>7/8/2024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2ADF611-5833-4F50-8C0C-CD7DD52FA095}" type="slidenum">
              <a:rPr lang="en-US" altLang="en-US" smtClean="0"/>
              <a:pPr/>
              <a:t>‹#›</a:t>
            </a:fld>
            <a:endParaRPr lang="en-US" altLang="en-US"/>
          </a:p>
        </p:txBody>
      </p:sp>
    </p:spTree>
    <p:extLst>
      <p:ext uri="{BB962C8B-B14F-4D97-AF65-F5344CB8AC3E}">
        <p14:creationId xmlns:p14="http://schemas.microsoft.com/office/powerpoint/2010/main" val="1348367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0834893-DA82-4013-9EE5-412A19B9D781}" type="datetime1">
              <a:rPr lang="en-US" smtClean="0"/>
              <a:pPr>
                <a:defRPr/>
              </a:pPr>
              <a:t>7/8/2024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ADFF4102-386D-4DD7-BDCC-80467FF08C88}" type="slidenum">
              <a:rPr lang="en-US" altLang="en-US" smtClean="0"/>
              <a:pPr/>
              <a:t>‹#›</a:t>
            </a:fld>
            <a:endParaRPr lang="en-US" altLang="en-US"/>
          </a:p>
        </p:txBody>
      </p:sp>
    </p:spTree>
    <p:extLst>
      <p:ext uri="{BB962C8B-B14F-4D97-AF65-F5344CB8AC3E}">
        <p14:creationId xmlns:p14="http://schemas.microsoft.com/office/powerpoint/2010/main" val="1955505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0F20C6C-DF64-47D9-B0F3-AB1D92353F63}" type="datetime1">
              <a:rPr lang="en-US" smtClean="0"/>
              <a:pPr>
                <a:defRPr/>
              </a:pPr>
              <a:t>7/8/2024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A0B5D2EC-7704-40CC-AC06-C4EE78E1FF8F}" type="slidenum">
              <a:rPr lang="en-US" altLang="en-US" smtClean="0"/>
              <a:pPr/>
              <a:t>‹#›</a:t>
            </a:fld>
            <a:endParaRPr lang="en-US" altLang="en-US"/>
          </a:p>
        </p:txBody>
      </p:sp>
    </p:spTree>
    <p:extLst>
      <p:ext uri="{BB962C8B-B14F-4D97-AF65-F5344CB8AC3E}">
        <p14:creationId xmlns:p14="http://schemas.microsoft.com/office/powerpoint/2010/main" val="224732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351F2379-300B-4FB8-856B-37408189B868}" type="datetime1">
              <a:rPr lang="en-US" smtClean="0"/>
              <a:pPr>
                <a:defRPr/>
              </a:pPr>
              <a:t>7/8/2024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A9E61FE1-926E-41A2-9D99-A75BB26AF431}" type="slidenum">
              <a:rPr lang="en-US" altLang="en-US" smtClean="0"/>
              <a:pPr/>
              <a:t>‹#›</a:t>
            </a:fld>
            <a:endParaRPr lang="en-US" altLang="en-US"/>
          </a:p>
        </p:txBody>
      </p:sp>
    </p:spTree>
    <p:extLst>
      <p:ext uri="{BB962C8B-B14F-4D97-AF65-F5344CB8AC3E}">
        <p14:creationId xmlns:p14="http://schemas.microsoft.com/office/powerpoint/2010/main" val="290165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17F0CCE-52E4-4D2D-A051-BED4FBF82183}" type="datetime1">
              <a:rPr lang="en-US" smtClean="0"/>
              <a:pPr>
                <a:defRPr/>
              </a:pPr>
              <a:t>7/8/2024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D28F3735-2C06-435F-9912-7DF5FDDD4493}" type="slidenum">
              <a:rPr lang="en-US" altLang="en-US" smtClean="0"/>
              <a:pPr/>
              <a:t>‹#›</a:t>
            </a:fld>
            <a:endParaRPr lang="en-US" altLang="en-US"/>
          </a:p>
        </p:txBody>
      </p:sp>
    </p:spTree>
    <p:extLst>
      <p:ext uri="{BB962C8B-B14F-4D97-AF65-F5344CB8AC3E}">
        <p14:creationId xmlns:p14="http://schemas.microsoft.com/office/powerpoint/2010/main" val="18659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F807DC8-638D-4BF5-AE01-DD5DA4C9CEB5}" type="datetime1">
              <a:rPr lang="en-US" smtClean="0"/>
              <a:pPr>
                <a:defRPr/>
              </a:pPr>
              <a:t>7/8/2024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AFC49E7-F7DD-4306-A3FF-CAF8D8F35853}" type="slidenum">
              <a:rPr lang="en-US" altLang="en-US" smtClean="0"/>
              <a:pPr/>
              <a:t>‹#›</a:t>
            </a:fld>
            <a:endParaRPr lang="en-US" altLang="en-US"/>
          </a:p>
        </p:txBody>
      </p:sp>
    </p:spTree>
    <p:extLst>
      <p:ext uri="{BB962C8B-B14F-4D97-AF65-F5344CB8AC3E}">
        <p14:creationId xmlns:p14="http://schemas.microsoft.com/office/powerpoint/2010/main" val="1604309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6B8CE40-D652-4ECA-822A-53BCFAD10FC3}" type="datetime1">
              <a:rPr lang="en-US" smtClean="0"/>
              <a:pPr>
                <a:defRPr/>
              </a:pPr>
              <a:t>7/8/2024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39DEEAE-B8FB-4221-8E3F-C407CCC55DBF}" type="slidenum">
              <a:rPr lang="en-US" altLang="en-US" smtClean="0"/>
              <a:pPr/>
              <a:t>‹#›</a:t>
            </a:fld>
            <a:endParaRPr lang="en-US" altLang="en-US"/>
          </a:p>
        </p:txBody>
      </p:sp>
    </p:spTree>
    <p:extLst>
      <p:ext uri="{BB962C8B-B14F-4D97-AF65-F5344CB8AC3E}">
        <p14:creationId xmlns:p14="http://schemas.microsoft.com/office/powerpoint/2010/main" val="2999856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5938426-D16E-4264-87E3-2298F770BDBE}" type="datetime1">
              <a:rPr lang="en-US" smtClean="0"/>
              <a:pPr>
                <a:defRPr/>
              </a:pPr>
              <a:t>7/8/2024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884E275-578E-462A-940E-39D71796E158}" type="slidenum">
              <a:rPr lang="en-US" altLang="en-US" smtClean="0"/>
              <a:pPr/>
              <a:t>‹#›</a:t>
            </a:fld>
            <a:endParaRPr lang="en-US" altLang="en-US"/>
          </a:p>
        </p:txBody>
      </p:sp>
    </p:spTree>
    <p:extLst>
      <p:ext uri="{BB962C8B-B14F-4D97-AF65-F5344CB8AC3E}">
        <p14:creationId xmlns:p14="http://schemas.microsoft.com/office/powerpoint/2010/main" val="195477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9EAD81-AC95-E845-A9B6-1C0F53DEE522}" type="datetimeFigureOut">
              <a:rPr lang="en-US" smtClean="0"/>
              <a:t>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704754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529EDBE-9840-4057-8ADC-DEAD34C75AE4}" type="datetime1">
              <a:rPr lang="en-US" smtClean="0"/>
              <a:pPr>
                <a:defRPr/>
              </a:pPr>
              <a:t>7/8/2024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BABA8F8-FEE4-41CF-BD7A-5E8351251E12}" type="slidenum">
              <a:rPr lang="en-US" altLang="en-US" smtClean="0"/>
              <a:pPr/>
              <a:t>‹#›</a:t>
            </a:fld>
            <a:endParaRPr lang="en-US" altLang="en-US"/>
          </a:p>
        </p:txBody>
      </p:sp>
    </p:spTree>
    <p:extLst>
      <p:ext uri="{BB962C8B-B14F-4D97-AF65-F5344CB8AC3E}">
        <p14:creationId xmlns:p14="http://schemas.microsoft.com/office/powerpoint/2010/main" val="28550314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3365341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2687774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3006677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9EAD81-AC95-E845-A9B6-1C0F53DEE522}"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2744783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9EAD81-AC95-E845-A9B6-1C0F53DEE522}" type="datetimeFigureOut">
              <a:rPr lang="en-US" smtClean="0"/>
              <a:t>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33589852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9EAD81-AC95-E845-A9B6-1C0F53DEE522}" type="datetimeFigureOut">
              <a:rPr lang="en-US" smtClean="0"/>
              <a:t>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3272755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9EAD81-AC95-E845-A9B6-1C0F53DEE522}" type="datetimeFigureOut">
              <a:rPr lang="en-US" smtClean="0"/>
              <a:t>7/8/2024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96150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9EAD81-AC95-E845-A9B6-1C0F53DEE522}"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3486269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9EAD81-AC95-E845-A9B6-1C0F53DEE522}"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124974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9EAD81-AC95-E845-A9B6-1C0F53DEE522}" type="datetimeFigureOut">
              <a:rPr lang="en-US" smtClean="0"/>
              <a:t>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826682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3012252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EAD81-AC95-E845-A9B6-1C0F53DEE522}"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3351140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64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9EAD81-AC95-E845-A9B6-1C0F53DEE522}" type="datetimeFigureOut">
              <a:rPr lang="en-US" smtClean="0"/>
              <a:t>7/8/2024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213131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9EAD81-AC95-E845-A9B6-1C0F53DEE522}"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94000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9EAD81-AC95-E845-A9B6-1C0F53DEE522}"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00B66A-92EE-A044-9EE2-2B27E7627C0C}" type="slidenum">
              <a:rPr lang="en-US" smtClean="0"/>
              <a:t>‹#›</a:t>
            </a:fld>
            <a:endParaRPr lang="en-US"/>
          </a:p>
        </p:txBody>
      </p:sp>
    </p:spTree>
    <p:extLst>
      <p:ext uri="{BB962C8B-B14F-4D97-AF65-F5344CB8AC3E}">
        <p14:creationId xmlns:p14="http://schemas.microsoft.com/office/powerpoint/2010/main" val="178992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4.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EAD81-AC95-E845-A9B6-1C0F53DEE522}" type="datetimeFigureOut">
              <a:rPr lang="en-US" smtClean="0"/>
              <a:t>7/8/2024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0B66A-92EE-A044-9EE2-2B27E7627C0C}" type="slidenum">
              <a:rPr lang="en-US" smtClean="0"/>
              <a:t>‹#›</a:t>
            </a:fld>
            <a:endParaRPr lang="en-US"/>
          </a:p>
        </p:txBody>
      </p:sp>
    </p:spTree>
    <p:extLst>
      <p:ext uri="{BB962C8B-B14F-4D97-AF65-F5344CB8AC3E}">
        <p14:creationId xmlns:p14="http://schemas.microsoft.com/office/powerpoint/2010/main" val="1713171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EAD81-AC95-E845-A9B6-1C0F53DEE522}" type="datetimeFigureOut">
              <a:rPr lang="en-US" smtClean="0"/>
              <a:t>7/8/2024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0B66A-92EE-A044-9EE2-2B27E7627C0C}" type="slidenum">
              <a:rPr lang="en-US" smtClean="0"/>
              <a:t>‹#›</a:t>
            </a:fld>
            <a:endParaRPr lang="en-US"/>
          </a:p>
        </p:txBody>
      </p:sp>
    </p:spTree>
    <p:extLst>
      <p:ext uri="{BB962C8B-B14F-4D97-AF65-F5344CB8AC3E}">
        <p14:creationId xmlns:p14="http://schemas.microsoft.com/office/powerpoint/2010/main" val="171317186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CD08E52-0C6F-E04D-80CE-969F04B6C46C}"/>
              </a:ext>
            </a:extLst>
          </p:cNvPr>
          <p:cNvSpPr txBox="1">
            <a:spLocks/>
          </p:cNvSpPr>
          <p:nvPr userDrawn="1"/>
        </p:nvSpPr>
        <p:spPr>
          <a:xfrm>
            <a:off x="9457993" y="6425614"/>
            <a:ext cx="2020935" cy="315326"/>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CB15F080-5B3A-5D4F-B5F5-92011A6E0709}" type="slidenum">
              <a:rPr lang="en-US" sz="900" b="0" smtClean="0">
                <a:solidFill>
                  <a:schemeClr val="tx1"/>
                </a:solidFill>
              </a:rPr>
              <a:t>‹#›</a:t>
            </a:fld>
            <a:endParaRPr lang="en-US" sz="900" b="0" dirty="0">
              <a:solidFill>
                <a:schemeClr val="tx1"/>
              </a:solidFill>
            </a:endParaRPr>
          </a:p>
        </p:txBody>
      </p:sp>
      <p:sp>
        <p:nvSpPr>
          <p:cNvPr id="3" name="Title Placeholder 2">
            <a:extLst>
              <a:ext uri="{FF2B5EF4-FFF2-40B4-BE49-F238E27FC236}">
                <a16:creationId xmlns:a16="http://schemas.microsoft.com/office/drawing/2014/main" id="{5971D778-4126-9081-5FAB-C11EAA5836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Headline Text</a:t>
            </a:r>
          </a:p>
        </p:txBody>
      </p:sp>
      <p:sp>
        <p:nvSpPr>
          <p:cNvPr id="5" name="Text Placeholder 4">
            <a:extLst>
              <a:ext uri="{FF2B5EF4-FFF2-40B4-BE49-F238E27FC236}">
                <a16:creationId xmlns:a16="http://schemas.microsoft.com/office/drawing/2014/main" id="{C4A287A5-901F-CE73-20EE-4D2F18C0FE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145974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Lst>
  <p:hf hdr="0" dt="0"/>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5029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777240" indent="-228600" algn="l" defTabSz="914400" rtl="0" eaLnBrk="1" latinLnBrk="0" hangingPunct="1">
        <a:lnSpc>
          <a:spcPct val="90000"/>
        </a:lnSpc>
        <a:spcBef>
          <a:spcPts val="500"/>
        </a:spcBef>
        <a:buFont typeface="Arial" panose="020B0604020202020204" pitchFamily="34" charset="0"/>
        <a:buChar char="•"/>
        <a:defRPr sz="1300" kern="1200">
          <a:solidFill>
            <a:schemeClr val="tx1"/>
          </a:solidFill>
          <a:latin typeface="+mn-lt"/>
          <a:ea typeface="+mn-ea"/>
          <a:cs typeface="+mn-cs"/>
        </a:defRPr>
      </a:lvl3pPr>
      <a:lvl4pPr marL="105156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132588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Dan Levy </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a:t>Harvard Kennedy School</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8076324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EAD81-AC95-E845-A9B6-1C0F53DEE522}" type="datetimeFigureOut">
              <a:rPr lang="en-US" smtClean="0"/>
              <a:t>7/8/2024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0B66A-92EE-A044-9EE2-2B27E7627C0C}" type="slidenum">
              <a:rPr lang="en-US" smtClean="0"/>
              <a:t>‹#›</a:t>
            </a:fld>
            <a:endParaRPr lang="en-US"/>
          </a:p>
        </p:txBody>
      </p:sp>
    </p:spTree>
    <p:extLst>
      <p:ext uri="{BB962C8B-B14F-4D97-AF65-F5344CB8AC3E}">
        <p14:creationId xmlns:p14="http://schemas.microsoft.com/office/powerpoint/2010/main" val="8867852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26" Type="http://schemas.openxmlformats.org/officeDocument/2006/relationships/image" Target="../media/image35.svg"/><Relationship Id="rId3" Type="http://schemas.openxmlformats.org/officeDocument/2006/relationships/image" Target="../media/image12.jpeg"/><Relationship Id="rId21"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5" Type="http://schemas.openxmlformats.org/officeDocument/2006/relationships/image" Target="../media/image34.svg"/><Relationship Id="rId2" Type="http://schemas.openxmlformats.org/officeDocument/2006/relationships/notesSlide" Target="../notesSlides/notesSlide8.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svg"/><Relationship Id="rId24" Type="http://schemas.openxmlformats.org/officeDocument/2006/relationships/image" Target="../media/image33.png"/><Relationship Id="rId5" Type="http://schemas.openxmlformats.org/officeDocument/2006/relationships/image" Target="../media/image14.svg"/><Relationship Id="rId15" Type="http://schemas.openxmlformats.org/officeDocument/2006/relationships/image" Target="../media/image24.svg"/><Relationship Id="rId23" Type="http://schemas.openxmlformats.org/officeDocument/2006/relationships/image" Target="../media/image32.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s>
</file>

<file path=ppt/slides/_rels/slide11.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26.svg"/><Relationship Id="rId26" Type="http://schemas.openxmlformats.org/officeDocument/2006/relationships/image" Target="../media/image49.svg"/><Relationship Id="rId3" Type="http://schemas.openxmlformats.org/officeDocument/2006/relationships/image" Target="../media/image12.jpeg"/><Relationship Id="rId21" Type="http://schemas.openxmlformats.org/officeDocument/2006/relationships/image" Target="../media/image33.png"/><Relationship Id="rId34" Type="http://schemas.openxmlformats.org/officeDocument/2006/relationships/image" Target="../media/image53.pn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43.svg"/><Relationship Id="rId25" Type="http://schemas.openxmlformats.org/officeDocument/2006/relationships/image" Target="../media/image48.png"/><Relationship Id="rId33" Type="http://schemas.openxmlformats.org/officeDocument/2006/relationships/image" Target="../media/image52.svg"/><Relationship Id="rId2" Type="http://schemas.openxmlformats.org/officeDocument/2006/relationships/notesSlide" Target="../notesSlides/notesSlide9.xml"/><Relationship Id="rId16" Type="http://schemas.openxmlformats.org/officeDocument/2006/relationships/image" Target="../media/image42.png"/><Relationship Id="rId20" Type="http://schemas.openxmlformats.org/officeDocument/2006/relationships/image" Target="../media/image45.svg"/><Relationship Id="rId29"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41.svg"/><Relationship Id="rId24" Type="http://schemas.openxmlformats.org/officeDocument/2006/relationships/image" Target="../media/image47.svg"/><Relationship Id="rId32" Type="http://schemas.openxmlformats.org/officeDocument/2006/relationships/image" Target="../media/image51.png"/><Relationship Id="rId5" Type="http://schemas.openxmlformats.org/officeDocument/2006/relationships/image" Target="../media/image37.svg"/><Relationship Id="rId15" Type="http://schemas.openxmlformats.org/officeDocument/2006/relationships/image" Target="../media/image35.svg"/><Relationship Id="rId23" Type="http://schemas.openxmlformats.org/officeDocument/2006/relationships/image" Target="../media/image46.png"/><Relationship Id="rId28" Type="http://schemas.openxmlformats.org/officeDocument/2006/relationships/image" Target="../media/image30.svg"/><Relationship Id="rId10" Type="http://schemas.openxmlformats.org/officeDocument/2006/relationships/image" Target="../media/image40.png"/><Relationship Id="rId19" Type="http://schemas.openxmlformats.org/officeDocument/2006/relationships/image" Target="../media/image44.png"/><Relationship Id="rId31" Type="http://schemas.openxmlformats.org/officeDocument/2006/relationships/image" Target="../media/image50.svg"/><Relationship Id="rId4" Type="http://schemas.openxmlformats.org/officeDocument/2006/relationships/image" Target="../media/image36.png"/><Relationship Id="rId9" Type="http://schemas.openxmlformats.org/officeDocument/2006/relationships/image" Target="../media/image39.svg"/><Relationship Id="rId14" Type="http://schemas.openxmlformats.org/officeDocument/2006/relationships/image" Target="../media/image25.png"/><Relationship Id="rId22" Type="http://schemas.openxmlformats.org/officeDocument/2006/relationships/image" Target="../media/image34.svg"/><Relationship Id="rId27" Type="http://schemas.openxmlformats.org/officeDocument/2006/relationships/image" Target="../media/image29.png"/><Relationship Id="rId30" Type="http://schemas.openxmlformats.org/officeDocument/2006/relationships/image" Target="../media/image32.svg"/><Relationship Id="rId35" Type="http://schemas.openxmlformats.org/officeDocument/2006/relationships/image" Target="../media/image54.sv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6.emf"/></Relationships>
</file>

<file path=ppt/slides/_rels/slide1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56_6E6963CF.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jpe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6.png"/><Relationship Id="rId5" Type="http://schemas.openxmlformats.org/officeDocument/2006/relationships/image" Target="../media/image12.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7.svg"/><Relationship Id="rId18" Type="http://schemas.openxmlformats.org/officeDocument/2006/relationships/image" Target="../media/image31.png"/><Relationship Id="rId3" Type="http://schemas.openxmlformats.org/officeDocument/2006/relationships/image" Target="../media/image12.jpeg"/><Relationship Id="rId21" Type="http://schemas.openxmlformats.org/officeDocument/2006/relationships/image" Target="../media/image76.svg"/><Relationship Id="rId7" Type="http://schemas.openxmlformats.org/officeDocument/2006/relationships/image" Target="../media/image70.svg"/><Relationship Id="rId12" Type="http://schemas.openxmlformats.org/officeDocument/2006/relationships/image" Target="../media/image46.png"/><Relationship Id="rId17" Type="http://schemas.openxmlformats.org/officeDocument/2006/relationships/image" Target="../media/image30.svg"/><Relationship Id="rId2" Type="http://schemas.openxmlformats.org/officeDocument/2006/relationships/notesSlide" Target="../notesSlides/notesSlide23.xml"/><Relationship Id="rId16" Type="http://schemas.openxmlformats.org/officeDocument/2006/relationships/image" Target="../media/image75.sv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2.svg"/><Relationship Id="rId5" Type="http://schemas.openxmlformats.org/officeDocument/2006/relationships/image" Target="../media/image68.svg"/><Relationship Id="rId15" Type="http://schemas.openxmlformats.org/officeDocument/2006/relationships/image" Target="../media/image74.svg"/><Relationship Id="rId23" Type="http://schemas.openxmlformats.org/officeDocument/2006/relationships/image" Target="../media/image77.svg"/><Relationship Id="rId10" Type="http://schemas.openxmlformats.org/officeDocument/2006/relationships/image" Target="../media/image17.png"/><Relationship Id="rId19" Type="http://schemas.openxmlformats.org/officeDocument/2006/relationships/image" Target="../media/image50.svg"/><Relationship Id="rId4" Type="http://schemas.openxmlformats.org/officeDocument/2006/relationships/image" Target="../media/image67.png"/><Relationship Id="rId9" Type="http://schemas.openxmlformats.org/officeDocument/2006/relationships/image" Target="../media/image71.svg"/><Relationship Id="rId14" Type="http://schemas.openxmlformats.org/officeDocument/2006/relationships/image" Target="../media/image73.png"/><Relationship Id="rId22" Type="http://schemas.openxmlformats.org/officeDocument/2006/relationships/image" Target="../media/image3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8.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78.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669273" y="1905233"/>
            <a:ext cx="10948985" cy="9875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chemeClr val="bg1"/>
                </a:solidFill>
                <a:latin typeface="Arial" charset="0"/>
                <a:ea typeface="Arial" charset="0"/>
                <a:cs typeface="Arial" charset="0"/>
              </a:rPr>
              <a:t>Overcoming Barriers to Collaboration</a:t>
            </a:r>
            <a:endParaRPr lang="en-US" sz="4800" b="1" dirty="0">
              <a:solidFill>
                <a:schemeClr val="bg1"/>
              </a:solidFill>
              <a:latin typeface="Arial" charset="0"/>
              <a:ea typeface="Arial" charset="0"/>
              <a:cs typeface="Arial" charset="0"/>
            </a:endParaRPr>
          </a:p>
        </p:txBody>
      </p:sp>
      <p:sp>
        <p:nvSpPr>
          <p:cNvPr id="7" name="Subtitle 2"/>
          <p:cNvSpPr txBox="1">
            <a:spLocks/>
          </p:cNvSpPr>
          <p:nvPr/>
        </p:nvSpPr>
        <p:spPr>
          <a:xfrm>
            <a:off x="669271" y="2978307"/>
            <a:ext cx="10858699" cy="8513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000" i="1" dirty="0">
                <a:solidFill>
                  <a:schemeClr val="bg1"/>
                </a:solidFill>
                <a:latin typeface="Arial" charset="0"/>
                <a:ea typeface="Arial" charset="0"/>
                <a:cs typeface="Arial" charset="0"/>
              </a:rPr>
              <a:t>Change at the Speed of Trust – The Case of Louisville, KY</a:t>
            </a:r>
          </a:p>
        </p:txBody>
      </p:sp>
      <p:sp>
        <p:nvSpPr>
          <p:cNvPr id="3" name="Subtitle 6">
            <a:extLst>
              <a:ext uri="{FF2B5EF4-FFF2-40B4-BE49-F238E27FC236}">
                <a16:creationId xmlns:a16="http://schemas.microsoft.com/office/drawing/2014/main" id="{3E045554-9F77-2BFD-14BB-F906403B7F58}"/>
              </a:ext>
            </a:extLst>
          </p:cNvPr>
          <p:cNvSpPr txBox="1">
            <a:spLocks/>
          </p:cNvSpPr>
          <p:nvPr/>
        </p:nvSpPr>
        <p:spPr>
          <a:xfrm>
            <a:off x="669273" y="4933372"/>
            <a:ext cx="10107583" cy="1241822"/>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a:buNone/>
              <a:defRPr sz="4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kumimoji="0" lang="en-US"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Jorrit de Jong</a:t>
            </a:r>
          </a:p>
          <a:p>
            <a:pPr defTabSz="685800">
              <a:spcBef>
                <a:spcPts val="600"/>
              </a:spcBef>
              <a:defRPr/>
            </a:pPr>
            <a:r>
              <a:rPr lang="en-US" sz="1800" dirty="0">
                <a:solidFill>
                  <a:prstClr val="white"/>
                </a:solidFill>
              </a:rPr>
              <a:t>Director, Bloomberg Center for Cities at Harvard University</a:t>
            </a:r>
          </a:p>
          <a:p>
            <a:pPr marL="0" marR="0" lvl="0" indent="0" algn="l" defTabSz="685800" rtl="0" eaLnBrk="1" fontAlgn="auto" latinLnBrk="0" hangingPunct="1">
              <a:lnSpc>
                <a:spcPct val="90000"/>
              </a:lnSpc>
              <a:spcBef>
                <a:spcPts val="600"/>
              </a:spcBef>
              <a:spcAft>
                <a:spcPts val="0"/>
              </a:spcAft>
              <a:buClrTx/>
              <a:buSzTx/>
              <a:buFont typeface="Arial"/>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Emma Bloomberg Senior Lecturer in Public Policy and Management, Harvard Kennedy School</a:t>
            </a:r>
          </a:p>
        </p:txBody>
      </p:sp>
    </p:spTree>
    <p:extLst>
      <p:ext uri="{BB962C8B-B14F-4D97-AF65-F5344CB8AC3E}">
        <p14:creationId xmlns:p14="http://schemas.microsoft.com/office/powerpoint/2010/main" val="190272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9927A5F-FE12-8F93-7BD3-F5202850232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6D10A62-F66B-E8C7-556A-4549999C456A}"/>
              </a:ext>
            </a:extLst>
          </p:cNvPr>
          <p:cNvGrpSpPr/>
          <p:nvPr/>
        </p:nvGrpSpPr>
        <p:grpSpPr>
          <a:xfrm>
            <a:off x="604421" y="228535"/>
            <a:ext cx="4282555" cy="5857228"/>
            <a:chOff x="604421" y="228535"/>
            <a:chExt cx="4282555" cy="5857228"/>
          </a:xfrm>
        </p:grpSpPr>
        <p:sp>
          <p:nvSpPr>
            <p:cNvPr id="56" name="Rounded Rectangle 57">
              <a:extLst>
                <a:ext uri="{FF2B5EF4-FFF2-40B4-BE49-F238E27FC236}">
                  <a16:creationId xmlns:a16="http://schemas.microsoft.com/office/drawing/2014/main" id="{9DF80ABD-9BAF-C000-EF3A-94D1DB9705EC}"/>
                </a:ext>
              </a:extLst>
            </p:cNvPr>
            <p:cNvSpPr/>
            <p:nvPr/>
          </p:nvSpPr>
          <p:spPr>
            <a:xfrm>
              <a:off x="1499096" y="1088904"/>
              <a:ext cx="2519560" cy="4117083"/>
            </a:xfrm>
            <a:prstGeom prst="roundRect">
              <a:avLst>
                <a:gd name="adj" fmla="val 4541"/>
              </a:avLst>
            </a:prstGeom>
            <a:solidFill>
              <a:schemeClr val="bg1">
                <a:lumMod val="85000"/>
              </a:schemeClr>
            </a:solidFill>
            <a:ln w="2222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500" b="1" dirty="0">
                  <a:solidFill>
                    <a:schemeClr val="tx1"/>
                  </a:solidFill>
                  <a:latin typeface="Arial" panose="020B0604020202020204" pitchFamily="34" charset="0"/>
                  <a:cs typeface="Arial" panose="020B0604020202020204" pitchFamily="34" charset="0"/>
                </a:rPr>
                <a:t>Cradle </a:t>
              </a:r>
              <a:br>
                <a:rPr lang="en-US" sz="2500" b="1" dirty="0">
                  <a:solidFill>
                    <a:schemeClr val="tx1"/>
                  </a:solidFill>
                  <a:latin typeface="Arial" panose="020B0604020202020204" pitchFamily="34" charset="0"/>
                  <a:cs typeface="Arial" panose="020B0604020202020204" pitchFamily="34" charset="0"/>
                </a:rPr>
              </a:br>
              <a:r>
                <a:rPr lang="en-US" sz="2500" b="1" dirty="0">
                  <a:solidFill>
                    <a:schemeClr val="tx1"/>
                  </a:solidFill>
                  <a:latin typeface="Arial" panose="020B0604020202020204" pitchFamily="34" charset="0"/>
                  <a:cs typeface="Arial" panose="020B0604020202020204" pitchFamily="34" charset="0"/>
                </a:rPr>
                <a:t>to Career </a:t>
              </a:r>
              <a:br>
                <a:rPr lang="en-US" sz="2500" b="1" dirty="0">
                  <a:solidFill>
                    <a:schemeClr val="tx1"/>
                  </a:solidFill>
                  <a:latin typeface="Arial" panose="020B0604020202020204" pitchFamily="34" charset="0"/>
                  <a:cs typeface="Arial" panose="020B0604020202020204" pitchFamily="34" charset="0"/>
                </a:rPr>
              </a:br>
              <a:r>
                <a:rPr lang="en-US" sz="2500" b="1" dirty="0">
                  <a:solidFill>
                    <a:schemeClr val="tx1"/>
                  </a:solidFill>
                  <a:latin typeface="Arial" panose="020B0604020202020204" pitchFamily="34" charset="0"/>
                  <a:cs typeface="Arial" panose="020B0604020202020204" pitchFamily="34" charset="0"/>
                </a:rPr>
                <a:t>Cabinet</a:t>
              </a:r>
            </a:p>
            <a:p>
              <a:pPr algn="ctr"/>
              <a:endParaRPr lang="en-US" sz="1000" b="1" spc="300" dirty="0">
                <a:solidFill>
                  <a:schemeClr val="tx1"/>
                </a:solidFill>
                <a:latin typeface="Arial" panose="020B0604020202020204" pitchFamily="34" charset="0"/>
                <a:cs typeface="Arial" panose="020B0604020202020204" pitchFamily="34" charset="0"/>
              </a:endParaRPr>
            </a:p>
            <a:p>
              <a:pPr algn="ctr"/>
              <a:r>
                <a:rPr lang="en-US" sz="1000" b="1" spc="300" dirty="0">
                  <a:solidFill>
                    <a:schemeClr val="tx1"/>
                  </a:solidFill>
                  <a:latin typeface="Arial" panose="020B0604020202020204" pitchFamily="34" charset="0"/>
                  <a:cs typeface="Arial" panose="020B0604020202020204" pitchFamily="34" charset="0"/>
                </a:rPr>
                <a:t>SUMMER 2016</a:t>
              </a:r>
            </a:p>
          </p:txBody>
        </p:sp>
        <p:grpSp>
          <p:nvGrpSpPr>
            <p:cNvPr id="66" name="Group 65">
              <a:extLst>
                <a:ext uri="{FF2B5EF4-FFF2-40B4-BE49-F238E27FC236}">
                  <a16:creationId xmlns:a16="http://schemas.microsoft.com/office/drawing/2014/main" id="{73D6638B-05BD-3569-FCB2-347F951D8FC6}"/>
                </a:ext>
              </a:extLst>
            </p:cNvPr>
            <p:cNvGrpSpPr/>
            <p:nvPr/>
          </p:nvGrpSpPr>
          <p:grpSpPr>
            <a:xfrm>
              <a:off x="604421" y="228535"/>
              <a:ext cx="4282555" cy="5857228"/>
              <a:chOff x="612551" y="222828"/>
              <a:chExt cx="4282555" cy="5857228"/>
            </a:xfrm>
          </p:grpSpPr>
          <p:pic>
            <p:nvPicPr>
              <p:cNvPr id="69" name="Graphic 68">
                <a:extLst>
                  <a:ext uri="{FF2B5EF4-FFF2-40B4-BE49-F238E27FC236}">
                    <a16:creationId xmlns:a16="http://schemas.microsoft.com/office/drawing/2014/main" id="{C75E9BA5-57E0-2C77-A850-DBD87762D4F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092280" y="222828"/>
                <a:ext cx="702169" cy="735606"/>
              </a:xfrm>
              <a:prstGeom prst="rect">
                <a:avLst/>
              </a:prstGeom>
            </p:spPr>
          </p:pic>
          <p:sp>
            <p:nvSpPr>
              <p:cNvPr id="71" name="TextBox 70">
                <a:extLst>
                  <a:ext uri="{FF2B5EF4-FFF2-40B4-BE49-F238E27FC236}">
                    <a16:creationId xmlns:a16="http://schemas.microsoft.com/office/drawing/2014/main" id="{E672A8B4-256C-9FBA-E0AA-79EFC916C81E}"/>
                  </a:ext>
                </a:extLst>
              </p:cNvPr>
              <p:cNvSpPr txBox="1"/>
              <p:nvPr/>
            </p:nvSpPr>
            <p:spPr>
              <a:xfrm>
                <a:off x="2141087" y="428609"/>
                <a:ext cx="614383"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Mason Rummel</a:t>
                </a:r>
              </a:p>
              <a:p>
                <a:pPr algn="ctr">
                  <a:lnSpc>
                    <a:spcPct val="90000"/>
                  </a:lnSpc>
                </a:pPr>
                <a:r>
                  <a:rPr lang="en-US" sz="550" dirty="0">
                    <a:latin typeface="Arial" panose="020B0604020202020204" pitchFamily="34" charset="0"/>
                    <a:cs typeface="Arial" panose="020B0604020202020204" pitchFamily="34" charset="0"/>
                  </a:rPr>
                  <a:t>JG Brown Foundation</a:t>
                </a:r>
              </a:p>
            </p:txBody>
          </p:sp>
          <p:pic>
            <p:nvPicPr>
              <p:cNvPr id="72" name="Graphic 71">
                <a:extLst>
                  <a:ext uri="{FF2B5EF4-FFF2-40B4-BE49-F238E27FC236}">
                    <a16:creationId xmlns:a16="http://schemas.microsoft.com/office/drawing/2014/main" id="{DCF962CE-58B2-977F-A874-380CF9B6199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729857" y="222828"/>
                <a:ext cx="702169" cy="735606"/>
              </a:xfrm>
              <a:prstGeom prst="rect">
                <a:avLst/>
              </a:prstGeom>
            </p:spPr>
          </p:pic>
          <p:sp>
            <p:nvSpPr>
              <p:cNvPr id="73" name="TextBox 72">
                <a:extLst>
                  <a:ext uri="{FF2B5EF4-FFF2-40B4-BE49-F238E27FC236}">
                    <a16:creationId xmlns:a16="http://schemas.microsoft.com/office/drawing/2014/main" id="{776498F8-920C-0648-A48C-4A4A7CC25C56}"/>
                  </a:ext>
                </a:extLst>
              </p:cNvPr>
              <p:cNvSpPr txBox="1"/>
              <p:nvPr/>
            </p:nvSpPr>
            <p:spPr>
              <a:xfrm>
                <a:off x="2783579" y="428609"/>
                <a:ext cx="600320"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Mary Gwen Wheeler </a:t>
                </a:r>
              </a:p>
              <a:p>
                <a:pPr algn="ctr">
                  <a:lnSpc>
                    <a:spcPct val="90000"/>
                  </a:lnSpc>
                </a:pPr>
                <a:r>
                  <a:rPr lang="en-US" sz="550" dirty="0">
                    <a:latin typeface="Arial" panose="020B0604020202020204" pitchFamily="34" charset="0"/>
                    <a:cs typeface="Arial" panose="020B0604020202020204" pitchFamily="34" charset="0"/>
                  </a:rPr>
                  <a:t>55,000 Degrees</a:t>
                </a:r>
              </a:p>
            </p:txBody>
          </p:sp>
          <p:pic>
            <p:nvPicPr>
              <p:cNvPr id="74" name="Graphic 73">
                <a:extLst>
                  <a:ext uri="{FF2B5EF4-FFF2-40B4-BE49-F238E27FC236}">
                    <a16:creationId xmlns:a16="http://schemas.microsoft.com/office/drawing/2014/main" id="{6F6575E9-C772-79F3-040E-7B3DE09FD03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67036" y="222828"/>
                <a:ext cx="702169" cy="735606"/>
              </a:xfrm>
              <a:prstGeom prst="rect">
                <a:avLst/>
              </a:prstGeom>
            </p:spPr>
          </p:pic>
          <p:sp>
            <p:nvSpPr>
              <p:cNvPr id="75" name="TextBox 74">
                <a:extLst>
                  <a:ext uri="{FF2B5EF4-FFF2-40B4-BE49-F238E27FC236}">
                    <a16:creationId xmlns:a16="http://schemas.microsoft.com/office/drawing/2014/main" id="{60A5485B-39DB-60D0-9263-E84457D2ED60}"/>
                  </a:ext>
                </a:extLst>
              </p:cNvPr>
              <p:cNvSpPr txBox="1"/>
              <p:nvPr/>
            </p:nvSpPr>
            <p:spPr>
              <a:xfrm>
                <a:off x="3455304" y="405914"/>
                <a:ext cx="535742"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Tony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Zipple</a:t>
                </a:r>
              </a:p>
              <a:p>
                <a:pPr algn="ctr">
                  <a:lnSpc>
                    <a:spcPct val="90000"/>
                  </a:lnSpc>
                </a:pPr>
                <a:r>
                  <a:rPr lang="en-US" sz="550" dirty="0">
                    <a:latin typeface="Arial" panose="020B0604020202020204" pitchFamily="34" charset="0"/>
                    <a:cs typeface="Arial" panose="020B0604020202020204" pitchFamily="34" charset="0"/>
                  </a:rPr>
                  <a:t>Centerstone</a:t>
                </a:r>
              </a:p>
            </p:txBody>
          </p:sp>
          <p:pic>
            <p:nvPicPr>
              <p:cNvPr id="76" name="Graphic 75">
                <a:extLst>
                  <a:ext uri="{FF2B5EF4-FFF2-40B4-BE49-F238E27FC236}">
                    <a16:creationId xmlns:a16="http://schemas.microsoft.com/office/drawing/2014/main" id="{9E226F4F-EBC2-0324-F4EE-CDD8231C4D5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2483522">
                <a:off x="4043844" y="343954"/>
                <a:ext cx="702169" cy="735606"/>
              </a:xfrm>
              <a:prstGeom prst="rect">
                <a:avLst/>
              </a:prstGeom>
            </p:spPr>
          </p:pic>
          <p:sp>
            <p:nvSpPr>
              <p:cNvPr id="77" name="TextBox 76">
                <a:extLst>
                  <a:ext uri="{FF2B5EF4-FFF2-40B4-BE49-F238E27FC236}">
                    <a16:creationId xmlns:a16="http://schemas.microsoft.com/office/drawing/2014/main" id="{EF45EAA8-DDD3-8EAD-0574-F7A288899549}"/>
                  </a:ext>
                </a:extLst>
              </p:cNvPr>
              <p:cNvSpPr txBox="1"/>
              <p:nvPr/>
            </p:nvSpPr>
            <p:spPr>
              <a:xfrm rot="2483522">
                <a:off x="4084389" y="533720"/>
                <a:ext cx="540658"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Tony </a:t>
                </a:r>
              </a:p>
              <a:p>
                <a:pPr algn="ctr">
                  <a:lnSpc>
                    <a:spcPct val="90000"/>
                  </a:lnSpc>
                </a:pPr>
                <a:r>
                  <a:rPr lang="en-US" sz="700" b="1" dirty="0">
                    <a:latin typeface="Arial" panose="020B0604020202020204" pitchFamily="34" charset="0"/>
                    <a:cs typeface="Arial" panose="020B0604020202020204" pitchFamily="34" charset="0"/>
                  </a:rPr>
                  <a:t>Peyton</a:t>
                </a:r>
              </a:p>
              <a:p>
                <a:pPr algn="ctr">
                  <a:lnSpc>
                    <a:spcPct val="90000"/>
                  </a:lnSpc>
                </a:pPr>
                <a:r>
                  <a:rPr lang="en-US" sz="550" dirty="0">
                    <a:latin typeface="Arial" panose="020B0604020202020204" pitchFamily="34" charset="0"/>
                    <a:cs typeface="Arial" panose="020B0604020202020204" pitchFamily="34" charset="0"/>
                  </a:rPr>
                  <a:t>C.E.&amp;S. Foundation</a:t>
                </a:r>
              </a:p>
            </p:txBody>
          </p:sp>
          <p:pic>
            <p:nvPicPr>
              <p:cNvPr id="78" name="Graphic 77">
                <a:extLst>
                  <a:ext uri="{FF2B5EF4-FFF2-40B4-BE49-F238E27FC236}">
                    <a16:creationId xmlns:a16="http://schemas.microsoft.com/office/drawing/2014/main" id="{E8FE2611-754C-A31D-80ED-EBF645FC80E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4176216" y="1009858"/>
                <a:ext cx="702170" cy="735606"/>
              </a:xfrm>
              <a:prstGeom prst="rect">
                <a:avLst/>
              </a:prstGeom>
            </p:spPr>
          </p:pic>
          <p:sp>
            <p:nvSpPr>
              <p:cNvPr id="79" name="TextBox 78">
                <a:extLst>
                  <a:ext uri="{FF2B5EF4-FFF2-40B4-BE49-F238E27FC236}">
                    <a16:creationId xmlns:a16="http://schemas.microsoft.com/office/drawing/2014/main" id="{1F521761-7C3F-90CD-F2C1-BDF8C950BB3D}"/>
                  </a:ext>
                </a:extLst>
              </p:cNvPr>
              <p:cNvSpPr txBox="1"/>
              <p:nvPr/>
            </p:nvSpPr>
            <p:spPr>
              <a:xfrm>
                <a:off x="4227584" y="1180164"/>
                <a:ext cx="49925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Joe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Tolan</a:t>
                </a:r>
              </a:p>
              <a:p>
                <a:pPr algn="ctr">
                  <a:lnSpc>
                    <a:spcPct val="90000"/>
                  </a:lnSpc>
                </a:pPr>
                <a:r>
                  <a:rPr lang="en-US" sz="550" dirty="0">
                    <a:latin typeface="Arial" panose="020B0604020202020204" pitchFamily="34" charset="0"/>
                    <a:cs typeface="Arial" panose="020B0604020202020204" pitchFamily="34" charset="0"/>
                  </a:rPr>
                  <a:t>Metro United Way</a:t>
                </a:r>
              </a:p>
            </p:txBody>
          </p:sp>
          <p:pic>
            <p:nvPicPr>
              <p:cNvPr id="80" name="Graphic 79">
                <a:extLst>
                  <a:ext uri="{FF2B5EF4-FFF2-40B4-BE49-F238E27FC236}">
                    <a16:creationId xmlns:a16="http://schemas.microsoft.com/office/drawing/2014/main" id="{4457B778-2535-820E-8980-E53C46AFA3A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4176216" y="1718831"/>
                <a:ext cx="702170" cy="735606"/>
              </a:xfrm>
              <a:prstGeom prst="rect">
                <a:avLst/>
              </a:prstGeom>
            </p:spPr>
          </p:pic>
          <p:sp>
            <p:nvSpPr>
              <p:cNvPr id="81" name="TextBox 80">
                <a:extLst>
                  <a:ext uri="{FF2B5EF4-FFF2-40B4-BE49-F238E27FC236}">
                    <a16:creationId xmlns:a16="http://schemas.microsoft.com/office/drawing/2014/main" id="{AB71F0AA-909D-DA33-2469-08A3EF007FCB}"/>
                  </a:ext>
                </a:extLst>
              </p:cNvPr>
              <p:cNvSpPr txBox="1"/>
              <p:nvPr/>
            </p:nvSpPr>
            <p:spPr>
              <a:xfrm>
                <a:off x="4227584" y="1889137"/>
                <a:ext cx="49925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Amy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Neal</a:t>
                </a:r>
              </a:p>
              <a:p>
                <a:pPr algn="ctr">
                  <a:lnSpc>
                    <a:spcPct val="90000"/>
                  </a:lnSpc>
                </a:pPr>
                <a:r>
                  <a:rPr lang="en-US" sz="550" dirty="0">
                    <a:latin typeface="Arial" panose="020B0604020202020204" pitchFamily="34" charset="0"/>
                    <a:cs typeface="Arial" panose="020B0604020202020204" pitchFamily="34" charset="0"/>
                  </a:rPr>
                  <a:t>Metro United Way</a:t>
                </a:r>
              </a:p>
            </p:txBody>
          </p:sp>
          <p:pic>
            <p:nvPicPr>
              <p:cNvPr id="82" name="Graphic 81">
                <a:extLst>
                  <a:ext uri="{FF2B5EF4-FFF2-40B4-BE49-F238E27FC236}">
                    <a16:creationId xmlns:a16="http://schemas.microsoft.com/office/drawing/2014/main" id="{ACB53BDA-75B2-5F48-6DAD-9E952A5FE6C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4176216" y="2427804"/>
                <a:ext cx="702170" cy="735606"/>
              </a:xfrm>
              <a:prstGeom prst="rect">
                <a:avLst/>
              </a:prstGeom>
            </p:spPr>
          </p:pic>
          <p:sp>
            <p:nvSpPr>
              <p:cNvPr id="83" name="TextBox 82">
                <a:extLst>
                  <a:ext uri="{FF2B5EF4-FFF2-40B4-BE49-F238E27FC236}">
                    <a16:creationId xmlns:a16="http://schemas.microsoft.com/office/drawing/2014/main" id="{221DD0A6-129D-79FC-E557-2516933515DE}"/>
                  </a:ext>
                </a:extLst>
              </p:cNvPr>
              <p:cNvSpPr txBox="1"/>
              <p:nvPr/>
            </p:nvSpPr>
            <p:spPr>
              <a:xfrm>
                <a:off x="4227584" y="2598110"/>
                <a:ext cx="49925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Angie </a:t>
                </a:r>
                <a:br>
                  <a:rPr lang="en-US" sz="700" b="1" dirty="0">
                    <a:latin typeface="Arial" panose="020B0604020202020204" pitchFamily="34" charset="0"/>
                    <a:cs typeface="Arial" panose="020B0604020202020204" pitchFamily="34" charset="0"/>
                  </a:rPr>
                </a:br>
                <a:r>
                  <a:rPr lang="en-US" sz="700" b="1" dirty="0" err="1">
                    <a:latin typeface="Arial" panose="020B0604020202020204" pitchFamily="34" charset="0"/>
                    <a:cs typeface="Arial" panose="020B0604020202020204" pitchFamily="34" charset="0"/>
                  </a:rPr>
                  <a:t>Ditsler</a:t>
                </a:r>
                <a:endParaRPr lang="en-US" sz="700" b="1" dirty="0">
                  <a:latin typeface="Arial" panose="020B0604020202020204" pitchFamily="34" charset="0"/>
                  <a:cs typeface="Arial" panose="020B0604020202020204" pitchFamily="34" charset="0"/>
                </a:endParaRPr>
              </a:p>
              <a:p>
                <a:pPr algn="ctr">
                  <a:lnSpc>
                    <a:spcPct val="90000"/>
                  </a:lnSpc>
                </a:pPr>
                <a:r>
                  <a:rPr lang="en-US" sz="550" dirty="0">
                    <a:latin typeface="Arial" panose="020B0604020202020204" pitchFamily="34" charset="0"/>
                    <a:cs typeface="Arial" panose="020B0604020202020204" pitchFamily="34" charset="0"/>
                  </a:rPr>
                  <a:t>Metro United </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Way</a:t>
                </a:r>
              </a:p>
            </p:txBody>
          </p:sp>
          <p:pic>
            <p:nvPicPr>
              <p:cNvPr id="84" name="Graphic 83">
                <a:extLst>
                  <a:ext uri="{FF2B5EF4-FFF2-40B4-BE49-F238E27FC236}">
                    <a16:creationId xmlns:a16="http://schemas.microsoft.com/office/drawing/2014/main" id="{14316644-DFE4-F9D4-BF67-FF5DB24415A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4176216" y="3136777"/>
                <a:ext cx="702170" cy="735606"/>
              </a:xfrm>
              <a:prstGeom prst="rect">
                <a:avLst/>
              </a:prstGeom>
            </p:spPr>
          </p:pic>
          <p:sp>
            <p:nvSpPr>
              <p:cNvPr id="85" name="TextBox 84">
                <a:extLst>
                  <a:ext uri="{FF2B5EF4-FFF2-40B4-BE49-F238E27FC236}">
                    <a16:creationId xmlns:a16="http://schemas.microsoft.com/office/drawing/2014/main" id="{83B79446-50DD-66B9-57B1-D404BD9109D0}"/>
                  </a:ext>
                </a:extLst>
              </p:cNvPr>
              <p:cNvSpPr txBox="1"/>
              <p:nvPr/>
            </p:nvSpPr>
            <p:spPr>
              <a:xfrm>
                <a:off x="4229049" y="3289578"/>
                <a:ext cx="49287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Ben </a:t>
                </a:r>
                <a:br>
                  <a:rPr lang="en-US" sz="700" b="1" dirty="0">
                    <a:latin typeface="Arial" panose="020B0604020202020204" pitchFamily="34" charset="0"/>
                    <a:cs typeface="Arial" panose="020B0604020202020204" pitchFamily="34" charset="0"/>
                  </a:rPr>
                </a:br>
                <a:r>
                  <a:rPr lang="en-US" sz="650" b="1" dirty="0">
                    <a:latin typeface="Arial" panose="020B0604020202020204" pitchFamily="34" charset="0"/>
                    <a:cs typeface="Arial" panose="020B0604020202020204" pitchFamily="34" charset="0"/>
                  </a:rPr>
                  <a:t>Reno-Weber</a:t>
                </a:r>
              </a:p>
              <a:p>
                <a:pPr algn="ctr">
                  <a:lnSpc>
                    <a:spcPct val="90000"/>
                  </a:lnSpc>
                </a:pPr>
                <a:r>
                  <a:rPr lang="en-US" sz="550" dirty="0">
                    <a:latin typeface="Arial" panose="020B0604020202020204" pitchFamily="34" charset="0"/>
                    <a:cs typeface="Arial" panose="020B0604020202020204" pitchFamily="34" charset="0"/>
                  </a:rPr>
                  <a:t>Greater Louisville Project</a:t>
                </a:r>
              </a:p>
            </p:txBody>
          </p:sp>
          <p:grpSp>
            <p:nvGrpSpPr>
              <p:cNvPr id="86" name="Group 85">
                <a:extLst>
                  <a:ext uri="{FF2B5EF4-FFF2-40B4-BE49-F238E27FC236}">
                    <a16:creationId xmlns:a16="http://schemas.microsoft.com/office/drawing/2014/main" id="{3EC04EA6-595F-1E92-BB69-7F4FA8526B43}"/>
                  </a:ext>
                </a:extLst>
              </p:cNvPr>
              <p:cNvGrpSpPr/>
              <p:nvPr/>
            </p:nvGrpSpPr>
            <p:grpSpPr>
              <a:xfrm>
                <a:off x="4159500" y="3862467"/>
                <a:ext cx="735606" cy="702170"/>
                <a:chOff x="4652377" y="3629420"/>
                <a:chExt cx="616452" cy="588433"/>
              </a:xfrm>
              <a:noFill/>
            </p:grpSpPr>
            <p:pic>
              <p:nvPicPr>
                <p:cNvPr id="144" name="Graphic 143">
                  <a:extLst>
                    <a:ext uri="{FF2B5EF4-FFF2-40B4-BE49-F238E27FC236}">
                      <a16:creationId xmlns:a16="http://schemas.microsoft.com/office/drawing/2014/main" id="{A855731F-BA19-BFD2-B333-72093B243ED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5400000">
                  <a:off x="4666386" y="3615411"/>
                  <a:ext cx="588433" cy="616452"/>
                </a:xfrm>
                <a:prstGeom prst="rect">
                  <a:avLst/>
                </a:prstGeom>
              </p:spPr>
            </p:pic>
            <p:sp>
              <p:nvSpPr>
                <p:cNvPr id="147" name="TextBox 146">
                  <a:extLst>
                    <a:ext uri="{FF2B5EF4-FFF2-40B4-BE49-F238E27FC236}">
                      <a16:creationId xmlns:a16="http://schemas.microsoft.com/office/drawing/2014/main" id="{516E09B0-5CB5-6BFF-F5DC-D217D18CD1DF}"/>
                    </a:ext>
                  </a:extLst>
                </p:cNvPr>
                <p:cNvSpPr txBox="1"/>
                <p:nvPr/>
              </p:nvSpPr>
              <p:spPr>
                <a:xfrm>
                  <a:off x="4705315" y="3745387"/>
                  <a:ext cx="418386" cy="369332"/>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Kent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Oyler</a:t>
                  </a:r>
                </a:p>
                <a:p>
                  <a:pPr algn="ctr">
                    <a:lnSpc>
                      <a:spcPct val="90000"/>
                    </a:lnSpc>
                  </a:pPr>
                  <a:r>
                    <a:rPr lang="en-US" sz="550" dirty="0">
                      <a:latin typeface="Arial" panose="020B0604020202020204" pitchFamily="34" charset="0"/>
                      <a:cs typeface="Arial" panose="020B0604020202020204" pitchFamily="34" charset="0"/>
                    </a:rPr>
                    <a:t>Greater </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Louisville Inc.</a:t>
                  </a:r>
                </a:p>
              </p:txBody>
            </p:sp>
          </p:grpSp>
          <p:pic>
            <p:nvPicPr>
              <p:cNvPr id="87" name="Graphic 86">
                <a:extLst>
                  <a:ext uri="{FF2B5EF4-FFF2-40B4-BE49-F238E27FC236}">
                    <a16:creationId xmlns:a16="http://schemas.microsoft.com/office/drawing/2014/main" id="{AED3F553-5B0B-1E8B-5EF6-10256785998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4176216" y="4554722"/>
                <a:ext cx="702170" cy="735606"/>
              </a:xfrm>
              <a:prstGeom prst="rect">
                <a:avLst/>
              </a:prstGeom>
            </p:spPr>
          </p:pic>
          <p:sp>
            <p:nvSpPr>
              <p:cNvPr id="88" name="TextBox 87">
                <a:extLst>
                  <a:ext uri="{FF2B5EF4-FFF2-40B4-BE49-F238E27FC236}">
                    <a16:creationId xmlns:a16="http://schemas.microsoft.com/office/drawing/2014/main" id="{9892F7AC-5631-0E64-85E2-24E5A536327F}"/>
                  </a:ext>
                </a:extLst>
              </p:cNvPr>
              <p:cNvSpPr txBox="1"/>
              <p:nvPr/>
            </p:nvSpPr>
            <p:spPr>
              <a:xfrm>
                <a:off x="4228504" y="4699510"/>
                <a:ext cx="49925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Sadiqa Reynolds</a:t>
                </a:r>
              </a:p>
              <a:p>
                <a:pPr algn="ctr">
                  <a:lnSpc>
                    <a:spcPct val="90000"/>
                  </a:lnSpc>
                </a:pPr>
                <a:r>
                  <a:rPr lang="en-US" sz="550" dirty="0">
                    <a:latin typeface="Arial" panose="020B0604020202020204" pitchFamily="34" charset="0"/>
                    <a:cs typeface="Arial" panose="020B0604020202020204" pitchFamily="34" charset="0"/>
                  </a:rPr>
                  <a:t>Urban League</a:t>
                </a:r>
              </a:p>
            </p:txBody>
          </p:sp>
          <p:pic>
            <p:nvPicPr>
              <p:cNvPr id="89" name="Graphic 88">
                <a:extLst>
                  <a:ext uri="{FF2B5EF4-FFF2-40B4-BE49-F238E27FC236}">
                    <a16:creationId xmlns:a16="http://schemas.microsoft.com/office/drawing/2014/main" id="{6E01B2A8-9ED7-BD52-3C91-0341534BF4C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8100000">
                <a:off x="4040746" y="5219736"/>
                <a:ext cx="702169" cy="735606"/>
              </a:xfrm>
              <a:prstGeom prst="rect">
                <a:avLst/>
              </a:prstGeom>
            </p:spPr>
          </p:pic>
          <p:sp>
            <p:nvSpPr>
              <p:cNvPr id="90" name="TextBox 89">
                <a:extLst>
                  <a:ext uri="{FF2B5EF4-FFF2-40B4-BE49-F238E27FC236}">
                    <a16:creationId xmlns:a16="http://schemas.microsoft.com/office/drawing/2014/main" id="{5FE5A3A3-F60A-ED76-E531-27279E77C93A}"/>
                  </a:ext>
                </a:extLst>
              </p:cNvPr>
              <p:cNvSpPr txBox="1"/>
              <p:nvPr/>
            </p:nvSpPr>
            <p:spPr>
              <a:xfrm rot="18900000">
                <a:off x="4078318" y="5327861"/>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Jim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Allen</a:t>
                </a:r>
              </a:p>
              <a:p>
                <a:pPr algn="ctr">
                  <a:lnSpc>
                    <a:spcPct val="90000"/>
                  </a:lnSpc>
                </a:pPr>
                <a:r>
                  <a:rPr lang="en-US" sz="550" dirty="0">
                    <a:latin typeface="Arial" panose="020B0604020202020204" pitchFamily="34" charset="0"/>
                    <a:cs typeface="Arial" panose="020B0604020202020204" pitchFamily="34" charset="0"/>
                  </a:rPr>
                  <a:t>JCPS </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Foundation</a:t>
                </a:r>
              </a:p>
            </p:txBody>
          </p:sp>
          <p:pic>
            <p:nvPicPr>
              <p:cNvPr id="91" name="Graphic 90">
                <a:extLst>
                  <a:ext uri="{FF2B5EF4-FFF2-40B4-BE49-F238E27FC236}">
                    <a16:creationId xmlns:a16="http://schemas.microsoft.com/office/drawing/2014/main" id="{798CCB77-99EF-F1E1-A5A4-A2F91DA6720D}"/>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10800000">
                <a:off x="3367036" y="5344450"/>
                <a:ext cx="702169" cy="735606"/>
              </a:xfrm>
              <a:prstGeom prst="rect">
                <a:avLst/>
              </a:prstGeom>
            </p:spPr>
          </p:pic>
          <p:sp>
            <p:nvSpPr>
              <p:cNvPr id="92" name="TextBox 91">
                <a:extLst>
                  <a:ext uri="{FF2B5EF4-FFF2-40B4-BE49-F238E27FC236}">
                    <a16:creationId xmlns:a16="http://schemas.microsoft.com/office/drawing/2014/main" id="{7E98FCE2-568F-F81E-00F4-10C03F45083D}"/>
                  </a:ext>
                </a:extLst>
              </p:cNvPr>
              <p:cNvSpPr txBox="1"/>
              <p:nvPr/>
            </p:nvSpPr>
            <p:spPr>
              <a:xfrm>
                <a:off x="3450526" y="5453518"/>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Tori </a:t>
                </a:r>
                <a:r>
                  <a:rPr lang="en-US" sz="700" b="1" dirty="0" err="1">
                    <a:latin typeface="Arial" panose="020B0604020202020204" pitchFamily="34" charset="0"/>
                    <a:cs typeface="Arial" panose="020B0604020202020204" pitchFamily="34" charset="0"/>
                  </a:rPr>
                  <a:t>Murden</a:t>
                </a:r>
                <a:r>
                  <a:rPr lang="en-US" sz="700" b="1" dirty="0">
                    <a:latin typeface="Arial" panose="020B0604020202020204" pitchFamily="34" charset="0"/>
                    <a:cs typeface="Arial" panose="020B0604020202020204" pitchFamily="34" charset="0"/>
                  </a:rPr>
                  <a:t> McClure</a:t>
                </a:r>
              </a:p>
              <a:p>
                <a:pPr algn="ctr">
                  <a:lnSpc>
                    <a:spcPct val="90000"/>
                  </a:lnSpc>
                </a:pPr>
                <a:r>
                  <a:rPr lang="en-US" sz="550" dirty="0">
                    <a:latin typeface="Arial" panose="020B0604020202020204" pitchFamily="34" charset="0"/>
                    <a:cs typeface="Arial" panose="020B0604020202020204" pitchFamily="34" charset="0"/>
                  </a:rPr>
                  <a:t>Spalding U</a:t>
                </a:r>
              </a:p>
            </p:txBody>
          </p:sp>
          <p:pic>
            <p:nvPicPr>
              <p:cNvPr id="93" name="Graphic 92">
                <a:extLst>
                  <a:ext uri="{FF2B5EF4-FFF2-40B4-BE49-F238E27FC236}">
                    <a16:creationId xmlns:a16="http://schemas.microsoft.com/office/drawing/2014/main" id="{1751298C-336C-9285-60F5-7D98F197996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10800000">
                <a:off x="2727843" y="5344450"/>
                <a:ext cx="702169" cy="735606"/>
              </a:xfrm>
              <a:prstGeom prst="rect">
                <a:avLst/>
              </a:prstGeom>
            </p:spPr>
          </p:pic>
          <p:sp>
            <p:nvSpPr>
              <p:cNvPr id="94" name="TextBox 93">
                <a:extLst>
                  <a:ext uri="{FF2B5EF4-FFF2-40B4-BE49-F238E27FC236}">
                    <a16:creationId xmlns:a16="http://schemas.microsoft.com/office/drawing/2014/main" id="{6CE9AEE2-AA00-88E9-ADBD-9674D429FD02}"/>
                  </a:ext>
                </a:extLst>
              </p:cNvPr>
              <p:cNvSpPr txBox="1"/>
              <p:nvPr/>
            </p:nvSpPr>
            <p:spPr>
              <a:xfrm>
                <a:off x="2811333" y="5454799"/>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Neville</a:t>
                </a:r>
              </a:p>
              <a:p>
                <a:pPr algn="ctr">
                  <a:lnSpc>
                    <a:spcPct val="90000"/>
                  </a:lnSpc>
                </a:pPr>
                <a:r>
                  <a:rPr lang="en-US" sz="700" b="1" dirty="0">
                    <a:latin typeface="Arial" panose="020B0604020202020204" pitchFamily="34" charset="0"/>
                    <a:cs typeface="Arial" panose="020B0604020202020204" pitchFamily="34" charset="0"/>
                  </a:rPr>
                  <a:t>Pinto</a:t>
                </a:r>
              </a:p>
              <a:p>
                <a:pPr algn="ctr">
                  <a:lnSpc>
                    <a:spcPct val="90000"/>
                  </a:lnSpc>
                </a:pPr>
                <a:r>
                  <a:rPr lang="en-US" sz="550" dirty="0">
                    <a:latin typeface="Arial" panose="020B0604020202020204" pitchFamily="34" charset="0"/>
                    <a:cs typeface="Arial" panose="020B0604020202020204" pitchFamily="34" charset="0"/>
                  </a:rPr>
                  <a:t>U of Louisville</a:t>
                </a:r>
              </a:p>
            </p:txBody>
          </p:sp>
          <p:pic>
            <p:nvPicPr>
              <p:cNvPr id="96" name="Graphic 95">
                <a:extLst>
                  <a:ext uri="{FF2B5EF4-FFF2-40B4-BE49-F238E27FC236}">
                    <a16:creationId xmlns:a16="http://schemas.microsoft.com/office/drawing/2014/main" id="{5ECAC26D-45B1-4761-1824-F7C9AA20D87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10800000">
                <a:off x="2088648" y="5344450"/>
                <a:ext cx="702169" cy="735606"/>
              </a:xfrm>
              <a:prstGeom prst="rect">
                <a:avLst/>
              </a:prstGeom>
            </p:spPr>
          </p:pic>
          <p:sp>
            <p:nvSpPr>
              <p:cNvPr id="97" name="TextBox 96">
                <a:extLst>
                  <a:ext uri="{FF2B5EF4-FFF2-40B4-BE49-F238E27FC236}">
                    <a16:creationId xmlns:a16="http://schemas.microsoft.com/office/drawing/2014/main" id="{2C00E9E9-E68B-AAFC-ACDC-70C5F005D453}"/>
                  </a:ext>
                </a:extLst>
              </p:cNvPr>
              <p:cNvSpPr txBox="1"/>
              <p:nvPr/>
            </p:nvSpPr>
            <p:spPr>
              <a:xfrm>
                <a:off x="2172138" y="5453518"/>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Ty </a:t>
                </a:r>
              </a:p>
              <a:p>
                <a:pPr algn="ctr">
                  <a:lnSpc>
                    <a:spcPct val="90000"/>
                  </a:lnSpc>
                </a:pPr>
                <a:r>
                  <a:rPr lang="en-US" sz="700" b="1" dirty="0">
                    <a:latin typeface="Arial" panose="020B0604020202020204" pitchFamily="34" charset="0"/>
                    <a:cs typeface="Arial" panose="020B0604020202020204" pitchFamily="34" charset="0"/>
                  </a:rPr>
                  <a:t>Handy</a:t>
                </a:r>
              </a:p>
              <a:p>
                <a:pPr algn="ctr">
                  <a:lnSpc>
                    <a:spcPct val="90000"/>
                  </a:lnSpc>
                </a:pPr>
                <a:r>
                  <a:rPr lang="en-US" sz="550" dirty="0">
                    <a:latin typeface="Arial" panose="020B0604020202020204" pitchFamily="34" charset="0"/>
                    <a:cs typeface="Arial" panose="020B0604020202020204" pitchFamily="34" charset="0"/>
                  </a:rPr>
                  <a:t>Jefferson Community and  Tech. College</a:t>
                </a:r>
              </a:p>
            </p:txBody>
          </p:sp>
          <p:pic>
            <p:nvPicPr>
              <p:cNvPr id="102" name="Graphic 101">
                <a:extLst>
                  <a:ext uri="{FF2B5EF4-FFF2-40B4-BE49-F238E27FC236}">
                    <a16:creationId xmlns:a16="http://schemas.microsoft.com/office/drawing/2014/main" id="{47984369-15D5-781C-A826-80C305C5D7A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0800000">
                <a:off x="1449453" y="5344450"/>
                <a:ext cx="702169" cy="735606"/>
              </a:xfrm>
              <a:prstGeom prst="rect">
                <a:avLst/>
              </a:prstGeom>
            </p:spPr>
          </p:pic>
          <p:sp>
            <p:nvSpPr>
              <p:cNvPr id="105" name="TextBox 104">
                <a:extLst>
                  <a:ext uri="{FF2B5EF4-FFF2-40B4-BE49-F238E27FC236}">
                    <a16:creationId xmlns:a16="http://schemas.microsoft.com/office/drawing/2014/main" id="{15A37CE4-D41D-B0EB-8521-C3EA5FB4C21E}"/>
                  </a:ext>
                </a:extLst>
              </p:cNvPr>
              <p:cNvSpPr txBox="1"/>
              <p:nvPr/>
            </p:nvSpPr>
            <p:spPr>
              <a:xfrm>
                <a:off x="1532943" y="5453167"/>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Yvette Gentry</a:t>
                </a:r>
              </a:p>
              <a:p>
                <a:pPr algn="ctr">
                  <a:lnSpc>
                    <a:spcPct val="90000"/>
                  </a:lnSpc>
                </a:pPr>
                <a:r>
                  <a:rPr lang="en-US" sz="550" dirty="0">
                    <a:latin typeface="Arial" panose="020B0604020202020204" pitchFamily="34" charset="0"/>
                    <a:cs typeface="Arial" panose="020B0604020202020204" pitchFamily="34" charset="0"/>
                  </a:rPr>
                  <a:t>Metro Gov</a:t>
                </a:r>
              </a:p>
            </p:txBody>
          </p:sp>
          <p:pic>
            <p:nvPicPr>
              <p:cNvPr id="106" name="Graphic 105">
                <a:extLst>
                  <a:ext uri="{FF2B5EF4-FFF2-40B4-BE49-F238E27FC236}">
                    <a16:creationId xmlns:a16="http://schemas.microsoft.com/office/drawing/2014/main" id="{7012A0E7-BFBC-75DB-42B2-003CD193F43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3500000">
                <a:off x="772967" y="5224330"/>
                <a:ext cx="702170" cy="735606"/>
              </a:xfrm>
              <a:prstGeom prst="rect">
                <a:avLst/>
              </a:prstGeom>
            </p:spPr>
          </p:pic>
          <p:sp>
            <p:nvSpPr>
              <p:cNvPr id="107" name="TextBox 106">
                <a:extLst>
                  <a:ext uri="{FF2B5EF4-FFF2-40B4-BE49-F238E27FC236}">
                    <a16:creationId xmlns:a16="http://schemas.microsoft.com/office/drawing/2014/main" id="{0D85CE92-19BD-8CCF-CD58-8BB2E85440D1}"/>
                  </a:ext>
                </a:extLst>
              </p:cNvPr>
              <p:cNvSpPr txBox="1"/>
              <p:nvPr/>
            </p:nvSpPr>
            <p:spPr>
              <a:xfrm rot="2700000">
                <a:off x="892246" y="5330508"/>
                <a:ext cx="546086" cy="440720"/>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Ashley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Parrott</a:t>
                </a:r>
              </a:p>
              <a:p>
                <a:pPr algn="ctr">
                  <a:lnSpc>
                    <a:spcPct val="90000"/>
                  </a:lnSpc>
                </a:pPr>
                <a:r>
                  <a:rPr lang="en-US" sz="550" dirty="0">
                    <a:latin typeface="Arial" panose="020B0604020202020204" pitchFamily="34" charset="0"/>
                    <a:cs typeface="Arial" panose="020B0604020202020204" pitchFamily="34" charset="0"/>
                  </a:rPr>
                  <a:t>Metro Gov</a:t>
                </a:r>
              </a:p>
            </p:txBody>
          </p:sp>
          <p:pic>
            <p:nvPicPr>
              <p:cNvPr id="108" name="Graphic 107">
                <a:extLst>
                  <a:ext uri="{FF2B5EF4-FFF2-40B4-BE49-F238E27FC236}">
                    <a16:creationId xmlns:a16="http://schemas.microsoft.com/office/drawing/2014/main" id="{845EF47B-CADC-220A-F600-ADF3B6A742E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6200000">
                <a:off x="629269" y="4554722"/>
                <a:ext cx="702170" cy="735606"/>
              </a:xfrm>
              <a:prstGeom prst="rect">
                <a:avLst/>
              </a:prstGeom>
            </p:spPr>
          </p:pic>
          <p:sp>
            <p:nvSpPr>
              <p:cNvPr id="109" name="TextBox 108">
                <a:extLst>
                  <a:ext uri="{FF2B5EF4-FFF2-40B4-BE49-F238E27FC236}">
                    <a16:creationId xmlns:a16="http://schemas.microsoft.com/office/drawing/2014/main" id="{868480E9-BDAC-E6AC-179C-EBA9015FB6ED}"/>
                  </a:ext>
                </a:extLst>
              </p:cNvPr>
              <p:cNvSpPr txBox="1"/>
              <p:nvPr/>
            </p:nvSpPr>
            <p:spPr>
              <a:xfrm>
                <a:off x="773590" y="4695007"/>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Katie Dallinger</a:t>
                </a:r>
              </a:p>
              <a:p>
                <a:pPr algn="ctr">
                  <a:lnSpc>
                    <a:spcPct val="90000"/>
                  </a:lnSpc>
                </a:pPr>
                <a:r>
                  <a:rPr lang="en-US" sz="550" dirty="0">
                    <a:latin typeface="Arial" panose="020B0604020202020204" pitchFamily="34" charset="0"/>
                    <a:cs typeface="Arial" panose="020B0604020202020204" pitchFamily="34" charset="0"/>
                  </a:rPr>
                  <a:t>Metro Gov</a:t>
                </a:r>
              </a:p>
            </p:txBody>
          </p:sp>
          <p:pic>
            <p:nvPicPr>
              <p:cNvPr id="110" name="Graphic 109">
                <a:extLst>
                  <a:ext uri="{FF2B5EF4-FFF2-40B4-BE49-F238E27FC236}">
                    <a16:creationId xmlns:a16="http://schemas.microsoft.com/office/drawing/2014/main" id="{B81DB9EC-1868-B248-656F-F6E98442ACC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6200000">
                <a:off x="629269" y="3848284"/>
                <a:ext cx="702170" cy="735606"/>
              </a:xfrm>
              <a:prstGeom prst="rect">
                <a:avLst/>
              </a:prstGeom>
            </p:spPr>
          </p:pic>
          <p:sp>
            <p:nvSpPr>
              <p:cNvPr id="111" name="TextBox 110">
                <a:extLst>
                  <a:ext uri="{FF2B5EF4-FFF2-40B4-BE49-F238E27FC236}">
                    <a16:creationId xmlns:a16="http://schemas.microsoft.com/office/drawing/2014/main" id="{8E2C1C53-52AC-B091-0500-866EDBED9786}"/>
                  </a:ext>
                </a:extLst>
              </p:cNvPr>
              <p:cNvSpPr txBox="1"/>
              <p:nvPr/>
            </p:nvSpPr>
            <p:spPr>
              <a:xfrm>
                <a:off x="773590" y="3994800"/>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Rashaad </a:t>
                </a:r>
                <a:r>
                  <a:rPr lang="en-US" sz="700" b="1" dirty="0" err="1">
                    <a:latin typeface="Arial" panose="020B0604020202020204" pitchFamily="34" charset="0"/>
                    <a:cs typeface="Arial" panose="020B0604020202020204" pitchFamily="34" charset="0"/>
                  </a:rPr>
                  <a:t>Abdur</a:t>
                </a:r>
                <a:r>
                  <a:rPr lang="en-US" sz="700" b="1" dirty="0">
                    <a:latin typeface="Arial" panose="020B0604020202020204" pitchFamily="34" charset="0"/>
                    <a:cs typeface="Arial" panose="020B0604020202020204" pitchFamily="34" charset="0"/>
                  </a:rPr>
                  <a:t>-Rahman</a:t>
                </a:r>
              </a:p>
              <a:p>
                <a:pPr algn="ctr">
                  <a:lnSpc>
                    <a:spcPct val="90000"/>
                  </a:lnSpc>
                </a:pPr>
                <a:r>
                  <a:rPr lang="en-US" sz="550" dirty="0">
                    <a:latin typeface="Arial" panose="020B0604020202020204" pitchFamily="34" charset="0"/>
                    <a:cs typeface="Arial" panose="020B0604020202020204" pitchFamily="34" charset="0"/>
                  </a:rPr>
                  <a:t>Metro Gov</a:t>
                </a:r>
              </a:p>
            </p:txBody>
          </p:sp>
          <p:pic>
            <p:nvPicPr>
              <p:cNvPr id="114" name="Graphic 113">
                <a:extLst>
                  <a:ext uri="{FF2B5EF4-FFF2-40B4-BE49-F238E27FC236}">
                    <a16:creationId xmlns:a16="http://schemas.microsoft.com/office/drawing/2014/main" id="{22C0C7C9-B94E-B4FB-3529-6F55D0F96DC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6200000">
                <a:off x="629269" y="3141844"/>
                <a:ext cx="702170" cy="735606"/>
              </a:xfrm>
              <a:prstGeom prst="rect">
                <a:avLst/>
              </a:prstGeom>
            </p:spPr>
          </p:pic>
          <p:sp>
            <p:nvSpPr>
              <p:cNvPr id="117" name="TextBox 116">
                <a:extLst>
                  <a:ext uri="{FF2B5EF4-FFF2-40B4-BE49-F238E27FC236}">
                    <a16:creationId xmlns:a16="http://schemas.microsoft.com/office/drawing/2014/main" id="{21BC2717-4A09-D77A-8B13-38144331320F}"/>
                  </a:ext>
                </a:extLst>
              </p:cNvPr>
              <p:cNvSpPr txBox="1"/>
              <p:nvPr/>
            </p:nvSpPr>
            <p:spPr>
              <a:xfrm>
                <a:off x="773590" y="3288360"/>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Eric Friedlander</a:t>
                </a:r>
              </a:p>
              <a:p>
                <a:pPr algn="ctr">
                  <a:lnSpc>
                    <a:spcPct val="90000"/>
                  </a:lnSpc>
                </a:pPr>
                <a:r>
                  <a:rPr lang="en-US" sz="550" dirty="0">
                    <a:latin typeface="Arial" panose="020B0604020202020204" pitchFamily="34" charset="0"/>
                    <a:cs typeface="Arial" panose="020B0604020202020204" pitchFamily="34" charset="0"/>
                  </a:rPr>
                  <a:t>Metro Gov</a:t>
                </a:r>
              </a:p>
            </p:txBody>
          </p:sp>
          <p:pic>
            <p:nvPicPr>
              <p:cNvPr id="120" name="Graphic 119">
                <a:extLst>
                  <a:ext uri="{FF2B5EF4-FFF2-40B4-BE49-F238E27FC236}">
                    <a16:creationId xmlns:a16="http://schemas.microsoft.com/office/drawing/2014/main" id="{232D0DEF-5D95-608D-9144-C07851512F2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6200000">
                <a:off x="629269" y="2435404"/>
                <a:ext cx="702170" cy="735606"/>
              </a:xfrm>
              <a:prstGeom prst="rect">
                <a:avLst/>
              </a:prstGeom>
            </p:spPr>
          </p:pic>
          <p:sp>
            <p:nvSpPr>
              <p:cNvPr id="123" name="TextBox 122">
                <a:extLst>
                  <a:ext uri="{FF2B5EF4-FFF2-40B4-BE49-F238E27FC236}">
                    <a16:creationId xmlns:a16="http://schemas.microsoft.com/office/drawing/2014/main" id="{A2900768-988C-ACE7-B461-95E74A5A27EB}"/>
                  </a:ext>
                </a:extLst>
              </p:cNvPr>
              <p:cNvSpPr txBox="1"/>
              <p:nvPr/>
            </p:nvSpPr>
            <p:spPr>
              <a:xfrm>
                <a:off x="773590" y="2592387"/>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Mayor</a:t>
                </a:r>
              </a:p>
              <a:p>
                <a:pPr algn="ctr">
                  <a:lnSpc>
                    <a:spcPct val="90000"/>
                  </a:lnSpc>
                </a:pPr>
                <a:r>
                  <a:rPr lang="en-US" sz="700" b="1" dirty="0">
                    <a:latin typeface="Arial" panose="020B0604020202020204" pitchFamily="34" charset="0"/>
                    <a:cs typeface="Arial" panose="020B0604020202020204" pitchFamily="34" charset="0"/>
                  </a:rPr>
                  <a:t>Greg Fischer</a:t>
                </a:r>
              </a:p>
              <a:p>
                <a:pPr algn="ctr">
                  <a:lnSpc>
                    <a:spcPct val="90000"/>
                  </a:lnSpc>
                </a:pPr>
                <a:r>
                  <a:rPr lang="en-US" sz="550" dirty="0">
                    <a:latin typeface="Arial" panose="020B0604020202020204" pitchFamily="34" charset="0"/>
                    <a:cs typeface="Arial" panose="020B0604020202020204" pitchFamily="34" charset="0"/>
                  </a:rPr>
                  <a:t>Metro Gov</a:t>
                </a:r>
              </a:p>
            </p:txBody>
          </p:sp>
          <p:grpSp>
            <p:nvGrpSpPr>
              <p:cNvPr id="126" name="Group 125">
                <a:extLst>
                  <a:ext uri="{FF2B5EF4-FFF2-40B4-BE49-F238E27FC236}">
                    <a16:creationId xmlns:a16="http://schemas.microsoft.com/office/drawing/2014/main" id="{C89229BA-45FC-7B12-ED62-EDDE8055F7F1}"/>
                  </a:ext>
                </a:extLst>
              </p:cNvPr>
              <p:cNvGrpSpPr/>
              <p:nvPr/>
            </p:nvGrpSpPr>
            <p:grpSpPr>
              <a:xfrm>
                <a:off x="612552" y="1745681"/>
                <a:ext cx="735606" cy="702170"/>
                <a:chOff x="1567951" y="1752011"/>
                <a:chExt cx="616452" cy="588433"/>
              </a:xfrm>
              <a:noFill/>
            </p:grpSpPr>
            <p:pic>
              <p:nvPicPr>
                <p:cNvPr id="138" name="Graphic 137">
                  <a:extLst>
                    <a:ext uri="{FF2B5EF4-FFF2-40B4-BE49-F238E27FC236}">
                      <a16:creationId xmlns:a16="http://schemas.microsoft.com/office/drawing/2014/main" id="{B4CAE92C-1E03-3E57-C071-241B6BA68C3C}"/>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rot="16200000">
                  <a:off x="1581960" y="1738002"/>
                  <a:ext cx="588433" cy="616452"/>
                </a:xfrm>
                <a:prstGeom prst="rect">
                  <a:avLst/>
                </a:prstGeom>
              </p:spPr>
            </p:pic>
            <p:sp>
              <p:nvSpPr>
                <p:cNvPr id="141" name="TextBox 140">
                  <a:extLst>
                    <a:ext uri="{FF2B5EF4-FFF2-40B4-BE49-F238E27FC236}">
                      <a16:creationId xmlns:a16="http://schemas.microsoft.com/office/drawing/2014/main" id="{6CA1E56F-FDEC-2AA4-7CB9-118F3AF82690}"/>
                    </a:ext>
                  </a:extLst>
                </p:cNvPr>
                <p:cNvSpPr txBox="1"/>
                <p:nvPr/>
              </p:nvSpPr>
              <p:spPr>
                <a:xfrm>
                  <a:off x="1702905" y="1847223"/>
                  <a:ext cx="433282" cy="369332"/>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David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Jones Jr.</a:t>
                  </a:r>
                </a:p>
                <a:p>
                  <a:pPr algn="ctr">
                    <a:lnSpc>
                      <a:spcPct val="90000"/>
                    </a:lnSpc>
                  </a:pPr>
                  <a:r>
                    <a:rPr lang="en-US" sz="550" dirty="0">
                      <a:latin typeface="Arial" panose="020B0604020202020204" pitchFamily="34" charset="0"/>
                      <a:cs typeface="Arial" panose="020B0604020202020204" pitchFamily="34" charset="0"/>
                    </a:rPr>
                    <a:t>Board of Education</a:t>
                  </a:r>
                </a:p>
              </p:txBody>
            </p:sp>
          </p:grpSp>
          <p:grpSp>
            <p:nvGrpSpPr>
              <p:cNvPr id="127" name="Group 126">
                <a:extLst>
                  <a:ext uri="{FF2B5EF4-FFF2-40B4-BE49-F238E27FC236}">
                    <a16:creationId xmlns:a16="http://schemas.microsoft.com/office/drawing/2014/main" id="{1A2EA872-F0AB-1B4C-A6E4-03A7A268BAEF}"/>
                  </a:ext>
                </a:extLst>
              </p:cNvPr>
              <p:cNvGrpSpPr/>
              <p:nvPr/>
            </p:nvGrpSpPr>
            <p:grpSpPr>
              <a:xfrm>
                <a:off x="612566" y="1039242"/>
                <a:ext cx="735606" cy="702170"/>
                <a:chOff x="1567963" y="1217136"/>
                <a:chExt cx="616452" cy="588433"/>
              </a:xfrm>
              <a:solidFill>
                <a:srgbClr val="FF0000">
                  <a:alpha val="4000"/>
                </a:srgbClr>
              </a:solidFill>
            </p:grpSpPr>
            <p:pic>
              <p:nvPicPr>
                <p:cNvPr id="134" name="Graphic 133">
                  <a:extLst>
                    <a:ext uri="{FF2B5EF4-FFF2-40B4-BE49-F238E27FC236}">
                      <a16:creationId xmlns:a16="http://schemas.microsoft.com/office/drawing/2014/main" id="{0109DCEE-7FF6-0BEE-03EE-68E84E800C04}"/>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rot="16200000">
                  <a:off x="1581972" y="1203127"/>
                  <a:ext cx="588433" cy="616452"/>
                </a:xfrm>
                <a:prstGeom prst="rect">
                  <a:avLst/>
                </a:prstGeom>
              </p:spPr>
            </p:pic>
            <p:sp>
              <p:nvSpPr>
                <p:cNvPr id="135" name="TextBox 134">
                  <a:extLst>
                    <a:ext uri="{FF2B5EF4-FFF2-40B4-BE49-F238E27FC236}">
                      <a16:creationId xmlns:a16="http://schemas.microsoft.com/office/drawing/2014/main" id="{ED702B90-A14D-870C-DCB4-9BC74647C24A}"/>
                    </a:ext>
                  </a:extLst>
                </p:cNvPr>
                <p:cNvSpPr txBox="1"/>
                <p:nvPr/>
              </p:nvSpPr>
              <p:spPr>
                <a:xfrm>
                  <a:off x="1718311" y="1339472"/>
                  <a:ext cx="395415" cy="369332"/>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Jonathan Lowe</a:t>
                  </a:r>
                </a:p>
                <a:p>
                  <a:pPr algn="ctr">
                    <a:lnSpc>
                      <a:spcPct val="90000"/>
                    </a:lnSpc>
                  </a:pPr>
                  <a:r>
                    <a:rPr lang="en-US" sz="550" dirty="0">
                      <a:latin typeface="Arial" panose="020B0604020202020204" pitchFamily="34" charset="0"/>
                      <a:cs typeface="Arial" panose="020B0604020202020204" pitchFamily="34" charset="0"/>
                    </a:rPr>
                    <a:t>Public Schools</a:t>
                  </a:r>
                </a:p>
              </p:txBody>
            </p:sp>
          </p:grpSp>
          <p:pic>
            <p:nvPicPr>
              <p:cNvPr id="128" name="Graphic 127">
                <a:extLst>
                  <a:ext uri="{FF2B5EF4-FFF2-40B4-BE49-F238E27FC236}">
                    <a16:creationId xmlns:a16="http://schemas.microsoft.com/office/drawing/2014/main" id="{6128DEDF-45AF-9CED-C033-2A142C59A5D0}"/>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rot="19140000">
                <a:off x="759714" y="343804"/>
                <a:ext cx="702169" cy="735606"/>
              </a:xfrm>
              <a:prstGeom prst="rect">
                <a:avLst/>
              </a:prstGeom>
            </p:spPr>
          </p:pic>
          <p:sp>
            <p:nvSpPr>
              <p:cNvPr id="129" name="TextBox 128">
                <a:extLst>
                  <a:ext uri="{FF2B5EF4-FFF2-40B4-BE49-F238E27FC236}">
                    <a16:creationId xmlns:a16="http://schemas.microsoft.com/office/drawing/2014/main" id="{95A28C5A-EBB6-2CB4-684F-0DC75C03612E}"/>
                  </a:ext>
                </a:extLst>
              </p:cNvPr>
              <p:cNvSpPr txBox="1"/>
              <p:nvPr/>
            </p:nvSpPr>
            <p:spPr>
              <a:xfrm rot="19140000">
                <a:off x="880807" y="552620"/>
                <a:ext cx="540657" cy="440719"/>
              </a:xfrm>
              <a:prstGeom prst="rect">
                <a:avLst/>
              </a:prstGeom>
              <a:noFill/>
              <a:ln>
                <a:noFill/>
              </a:ln>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Supt. Donna Hargens</a:t>
                </a:r>
              </a:p>
              <a:p>
                <a:pPr algn="ctr">
                  <a:lnSpc>
                    <a:spcPct val="90000"/>
                  </a:lnSpc>
                </a:pPr>
                <a:r>
                  <a:rPr lang="en-US" sz="550" dirty="0">
                    <a:latin typeface="Arial" panose="020B0604020202020204" pitchFamily="34" charset="0"/>
                    <a:cs typeface="Arial" panose="020B0604020202020204" pitchFamily="34" charset="0"/>
                  </a:rPr>
                  <a:t>Public Schools</a:t>
                </a:r>
              </a:p>
            </p:txBody>
          </p:sp>
          <p:pic>
            <p:nvPicPr>
              <p:cNvPr id="132" name="Graphic 131">
                <a:extLst>
                  <a:ext uri="{FF2B5EF4-FFF2-40B4-BE49-F238E27FC236}">
                    <a16:creationId xmlns:a16="http://schemas.microsoft.com/office/drawing/2014/main" id="{F3EC92CE-A313-D28F-7737-A05E18CF0946}"/>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449453" y="222828"/>
                <a:ext cx="702169" cy="735606"/>
              </a:xfrm>
              <a:prstGeom prst="rect">
                <a:avLst/>
              </a:prstGeom>
            </p:spPr>
          </p:pic>
          <p:sp>
            <p:nvSpPr>
              <p:cNvPr id="133" name="TextBox 132">
                <a:extLst>
                  <a:ext uri="{FF2B5EF4-FFF2-40B4-BE49-F238E27FC236}">
                    <a16:creationId xmlns:a16="http://schemas.microsoft.com/office/drawing/2014/main" id="{ACC6CC08-011E-AFF1-00BC-A43AA2643845}"/>
                  </a:ext>
                </a:extLst>
              </p:cNvPr>
              <p:cNvSpPr txBox="1"/>
              <p:nvPr/>
            </p:nvSpPr>
            <p:spPr>
              <a:xfrm>
                <a:off x="1532943" y="428609"/>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Brent McKim</a:t>
                </a:r>
              </a:p>
              <a:p>
                <a:pPr algn="ctr">
                  <a:lnSpc>
                    <a:spcPct val="90000"/>
                  </a:lnSpc>
                </a:pPr>
                <a:r>
                  <a:rPr lang="en-US" sz="550" dirty="0">
                    <a:latin typeface="Arial" panose="020B0604020202020204" pitchFamily="34" charset="0"/>
                    <a:cs typeface="Arial" panose="020B0604020202020204" pitchFamily="34" charset="0"/>
                  </a:rPr>
                  <a:t>Teachers</a:t>
                </a:r>
              </a:p>
              <a:p>
                <a:pPr algn="ctr">
                  <a:lnSpc>
                    <a:spcPct val="90000"/>
                  </a:lnSpc>
                </a:pPr>
                <a:r>
                  <a:rPr lang="en-US" sz="550" dirty="0">
                    <a:latin typeface="Arial" panose="020B0604020202020204" pitchFamily="34" charset="0"/>
                    <a:cs typeface="Arial" panose="020B0604020202020204" pitchFamily="34" charset="0"/>
                  </a:rPr>
                  <a:t>Association</a:t>
                </a:r>
              </a:p>
            </p:txBody>
          </p:sp>
        </p:grpSp>
      </p:grpSp>
      <p:grpSp>
        <p:nvGrpSpPr>
          <p:cNvPr id="150" name="Group 149">
            <a:extLst>
              <a:ext uri="{FF2B5EF4-FFF2-40B4-BE49-F238E27FC236}">
                <a16:creationId xmlns:a16="http://schemas.microsoft.com/office/drawing/2014/main" id="{0CD20578-0D32-B66E-FFD7-B94201249C5B}"/>
              </a:ext>
            </a:extLst>
          </p:cNvPr>
          <p:cNvGrpSpPr/>
          <p:nvPr/>
        </p:nvGrpSpPr>
        <p:grpSpPr>
          <a:xfrm>
            <a:off x="7121416" y="195934"/>
            <a:ext cx="4282553" cy="5857228"/>
            <a:chOff x="7121416" y="222828"/>
            <a:chExt cx="4282553" cy="5857228"/>
          </a:xfrm>
        </p:grpSpPr>
        <p:sp>
          <p:nvSpPr>
            <p:cNvPr id="156" name="Rounded Rectangle 97">
              <a:extLst>
                <a:ext uri="{FF2B5EF4-FFF2-40B4-BE49-F238E27FC236}">
                  <a16:creationId xmlns:a16="http://schemas.microsoft.com/office/drawing/2014/main" id="{F681D48A-E866-8A8D-2CA3-A7AB8C4BFEF9}"/>
                </a:ext>
              </a:extLst>
            </p:cNvPr>
            <p:cNvSpPr/>
            <p:nvPr/>
          </p:nvSpPr>
          <p:spPr>
            <a:xfrm>
              <a:off x="8007961" y="1088904"/>
              <a:ext cx="2519560" cy="4117083"/>
            </a:xfrm>
            <a:prstGeom prst="roundRect">
              <a:avLst>
                <a:gd name="adj" fmla="val 4541"/>
              </a:avLst>
            </a:prstGeom>
            <a:solidFill>
              <a:schemeClr val="bg1">
                <a:lumMod val="85000"/>
              </a:schemeClr>
            </a:solidFill>
            <a:ln w="2222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2500" b="1" dirty="0">
                  <a:solidFill>
                    <a:schemeClr val="tx1"/>
                  </a:solidFill>
                  <a:latin typeface="Arial" panose="020B0604020202020204" pitchFamily="34" charset="0"/>
                  <a:cs typeface="Arial" panose="020B0604020202020204" pitchFamily="34" charset="0"/>
                </a:rPr>
                <a:t>Louisville Promise Cabinet</a:t>
              </a:r>
            </a:p>
            <a:p>
              <a:pPr algn="ctr"/>
              <a:endParaRPr lang="en-US" sz="1000" b="1" spc="300" dirty="0">
                <a:solidFill>
                  <a:schemeClr val="tx1"/>
                </a:solidFill>
                <a:latin typeface="Arial" panose="020B0604020202020204" pitchFamily="34" charset="0"/>
                <a:cs typeface="Arial" panose="020B0604020202020204" pitchFamily="34" charset="0"/>
              </a:endParaRPr>
            </a:p>
            <a:p>
              <a:pPr algn="ctr"/>
              <a:r>
                <a:rPr lang="en-US" sz="1000" b="1" spc="300" dirty="0">
                  <a:solidFill>
                    <a:schemeClr val="tx1"/>
                  </a:solidFill>
                  <a:latin typeface="Arial" panose="020B0604020202020204" pitchFamily="34" charset="0"/>
                  <a:cs typeface="Arial" panose="020B0604020202020204" pitchFamily="34" charset="0"/>
                </a:rPr>
                <a:t>SPRING 2017</a:t>
              </a:r>
            </a:p>
            <a:p>
              <a:pPr algn="ctr"/>
              <a:endParaRPr lang="en-US" sz="1000" b="1" spc="300" dirty="0">
                <a:solidFill>
                  <a:schemeClr val="tx1"/>
                </a:solidFill>
                <a:latin typeface="Arial" panose="020B0604020202020204" pitchFamily="34" charset="0"/>
                <a:cs typeface="Arial" panose="020B0604020202020204" pitchFamily="34" charset="0"/>
              </a:endParaRPr>
            </a:p>
          </p:txBody>
        </p:sp>
        <p:sp>
          <p:nvSpPr>
            <p:cNvPr id="159" name="Rounded Rectangle 176">
              <a:extLst>
                <a:ext uri="{FF2B5EF4-FFF2-40B4-BE49-F238E27FC236}">
                  <a16:creationId xmlns:a16="http://schemas.microsoft.com/office/drawing/2014/main" id="{9672564A-53E4-41FE-F8E1-CD713E77CC80}"/>
                </a:ext>
              </a:extLst>
            </p:cNvPr>
            <p:cNvSpPr/>
            <p:nvPr/>
          </p:nvSpPr>
          <p:spPr>
            <a:xfrm>
              <a:off x="8334159" y="1408670"/>
              <a:ext cx="1846722" cy="1638455"/>
            </a:xfrm>
            <a:prstGeom prst="roundRect">
              <a:avLst>
                <a:gd name="adj" fmla="val 4541"/>
              </a:avLst>
            </a:prstGeom>
            <a:solidFill>
              <a:schemeClr val="bg1">
                <a:lumMod val="50000"/>
              </a:schemeClr>
            </a:solidFill>
            <a:ln w="2222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dirty="0">
                  <a:latin typeface="Arial" panose="020B0604020202020204" pitchFamily="34" charset="0"/>
                  <a:cs typeface="Arial" panose="020B0604020202020204" pitchFamily="34" charset="0"/>
                </a:rPr>
                <a:t>CORE </a:t>
              </a:r>
            </a:p>
            <a:p>
              <a:pPr algn="ctr">
                <a:lnSpc>
                  <a:spcPct val="90000"/>
                </a:lnSpc>
              </a:pPr>
              <a:r>
                <a:rPr lang="en-US" sz="2000" b="1" dirty="0">
                  <a:latin typeface="Arial" panose="020B0604020202020204" pitchFamily="34" charset="0"/>
                  <a:cs typeface="Arial" panose="020B0604020202020204" pitchFamily="34" charset="0"/>
                </a:rPr>
                <a:t>TEAM</a:t>
              </a:r>
              <a:endParaRPr lang="en-US" sz="2000" b="1" spc="300" dirty="0">
                <a:latin typeface="Arial" panose="020B0604020202020204" pitchFamily="34" charset="0"/>
                <a:cs typeface="Arial" panose="020B0604020202020204" pitchFamily="34" charset="0"/>
              </a:endParaRPr>
            </a:p>
          </p:txBody>
        </p:sp>
        <p:pic>
          <p:nvPicPr>
            <p:cNvPr id="162" name="Graphic 161">
              <a:extLst>
                <a:ext uri="{FF2B5EF4-FFF2-40B4-BE49-F238E27FC236}">
                  <a16:creationId xmlns:a16="http://schemas.microsoft.com/office/drawing/2014/main" id="{45A1B956-878C-57BE-1060-F8986E9B3FC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918179" y="222828"/>
              <a:ext cx="702169" cy="735606"/>
            </a:xfrm>
            <a:prstGeom prst="rect">
              <a:avLst/>
            </a:prstGeom>
          </p:spPr>
        </p:pic>
        <p:sp>
          <p:nvSpPr>
            <p:cNvPr id="165" name="TextBox 164">
              <a:extLst>
                <a:ext uri="{FF2B5EF4-FFF2-40B4-BE49-F238E27FC236}">
                  <a16:creationId xmlns:a16="http://schemas.microsoft.com/office/drawing/2014/main" id="{D15F81F3-D82A-FE84-7DEB-691256207550}"/>
                </a:ext>
              </a:extLst>
            </p:cNvPr>
            <p:cNvSpPr txBox="1"/>
            <p:nvPr/>
          </p:nvSpPr>
          <p:spPr>
            <a:xfrm>
              <a:off x="8966986" y="428609"/>
              <a:ext cx="614383"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Mason Rummel</a:t>
              </a:r>
            </a:p>
            <a:p>
              <a:pPr algn="ctr">
                <a:lnSpc>
                  <a:spcPct val="90000"/>
                </a:lnSpc>
              </a:pPr>
              <a:r>
                <a:rPr lang="en-US" sz="550" dirty="0">
                  <a:latin typeface="Arial" panose="020B0604020202020204" pitchFamily="34" charset="0"/>
                  <a:cs typeface="Arial" panose="020B0604020202020204" pitchFamily="34" charset="0"/>
                </a:rPr>
                <a:t>JG Brown Foundation</a:t>
              </a:r>
            </a:p>
          </p:txBody>
        </p:sp>
        <p:pic>
          <p:nvPicPr>
            <p:cNvPr id="166" name="Graphic 165">
              <a:extLst>
                <a:ext uri="{FF2B5EF4-FFF2-40B4-BE49-F238E27FC236}">
                  <a16:creationId xmlns:a16="http://schemas.microsoft.com/office/drawing/2014/main" id="{2408817E-2B5E-9591-577E-B57FE55E56C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731103" y="222828"/>
              <a:ext cx="702169" cy="735606"/>
            </a:xfrm>
            <a:prstGeom prst="rect">
              <a:avLst/>
            </a:prstGeom>
          </p:spPr>
        </p:pic>
        <p:sp>
          <p:nvSpPr>
            <p:cNvPr id="167" name="TextBox 166">
              <a:extLst>
                <a:ext uri="{FF2B5EF4-FFF2-40B4-BE49-F238E27FC236}">
                  <a16:creationId xmlns:a16="http://schemas.microsoft.com/office/drawing/2014/main" id="{EA67A7FE-B107-D8CA-2BD9-F95D1718864D}"/>
                </a:ext>
              </a:extLst>
            </p:cNvPr>
            <p:cNvSpPr txBox="1"/>
            <p:nvPr/>
          </p:nvSpPr>
          <p:spPr>
            <a:xfrm>
              <a:off x="9784825" y="428609"/>
              <a:ext cx="600320"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Mary Gwen Wheeler</a:t>
              </a:r>
            </a:p>
            <a:p>
              <a:pPr algn="ctr">
                <a:lnSpc>
                  <a:spcPct val="90000"/>
                </a:lnSpc>
              </a:pPr>
              <a:r>
                <a:rPr lang="en-US" sz="550" dirty="0">
                  <a:latin typeface="Arial" panose="020B0604020202020204" pitchFamily="34" charset="0"/>
                  <a:cs typeface="Arial" panose="020B0604020202020204" pitchFamily="34" charset="0"/>
                </a:rPr>
                <a:t>55,000 Degrees</a:t>
              </a:r>
            </a:p>
          </p:txBody>
        </p:sp>
        <p:pic>
          <p:nvPicPr>
            <p:cNvPr id="168" name="Graphic 167">
              <a:extLst>
                <a:ext uri="{FF2B5EF4-FFF2-40B4-BE49-F238E27FC236}">
                  <a16:creationId xmlns:a16="http://schemas.microsoft.com/office/drawing/2014/main" id="{100DAE5C-B787-6717-7B8D-F7D48A72660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10685081" y="1305707"/>
              <a:ext cx="702170" cy="735606"/>
            </a:xfrm>
            <a:prstGeom prst="rect">
              <a:avLst/>
            </a:prstGeom>
          </p:spPr>
        </p:pic>
        <p:sp>
          <p:nvSpPr>
            <p:cNvPr id="171" name="TextBox 170">
              <a:extLst>
                <a:ext uri="{FF2B5EF4-FFF2-40B4-BE49-F238E27FC236}">
                  <a16:creationId xmlns:a16="http://schemas.microsoft.com/office/drawing/2014/main" id="{99DAFCDD-D757-B7EE-B28B-EAE5AEB21C7D}"/>
                </a:ext>
              </a:extLst>
            </p:cNvPr>
            <p:cNvSpPr txBox="1"/>
            <p:nvPr/>
          </p:nvSpPr>
          <p:spPr>
            <a:xfrm>
              <a:off x="10736449" y="1459829"/>
              <a:ext cx="499256"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Tony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Peyton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C.E.&amp; S. Foundation</a:t>
              </a:r>
            </a:p>
          </p:txBody>
        </p:sp>
        <p:pic>
          <p:nvPicPr>
            <p:cNvPr id="172" name="Graphic 171">
              <a:extLst>
                <a:ext uri="{FF2B5EF4-FFF2-40B4-BE49-F238E27FC236}">
                  <a16:creationId xmlns:a16="http://schemas.microsoft.com/office/drawing/2014/main" id="{CD85EE34-A2E1-936E-1ED1-B72CB1FFF7E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10685081" y="2051976"/>
              <a:ext cx="702170" cy="735606"/>
            </a:xfrm>
            <a:prstGeom prst="rect">
              <a:avLst/>
            </a:prstGeom>
          </p:spPr>
        </p:pic>
        <p:sp>
          <p:nvSpPr>
            <p:cNvPr id="175" name="TextBox 174">
              <a:extLst>
                <a:ext uri="{FF2B5EF4-FFF2-40B4-BE49-F238E27FC236}">
                  <a16:creationId xmlns:a16="http://schemas.microsoft.com/office/drawing/2014/main" id="{A8EDB7DA-0571-3647-C349-65D47922471D}"/>
                </a:ext>
              </a:extLst>
            </p:cNvPr>
            <p:cNvSpPr txBox="1"/>
            <p:nvPr/>
          </p:nvSpPr>
          <p:spPr>
            <a:xfrm>
              <a:off x="10736449" y="2222282"/>
              <a:ext cx="499256"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Theresa Reno-Weber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Metro United Way</a:t>
              </a:r>
            </a:p>
          </p:txBody>
        </p:sp>
        <p:pic>
          <p:nvPicPr>
            <p:cNvPr id="176" name="Graphic 175">
              <a:extLst>
                <a:ext uri="{FF2B5EF4-FFF2-40B4-BE49-F238E27FC236}">
                  <a16:creationId xmlns:a16="http://schemas.microsoft.com/office/drawing/2014/main" id="{1930413F-AB91-E12C-FC38-2D1A5208F8D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10685081" y="2798245"/>
              <a:ext cx="702170" cy="735606"/>
            </a:xfrm>
            <a:prstGeom prst="rect">
              <a:avLst/>
            </a:prstGeom>
          </p:spPr>
        </p:pic>
        <p:sp>
          <p:nvSpPr>
            <p:cNvPr id="180" name="TextBox 179">
              <a:extLst>
                <a:ext uri="{FF2B5EF4-FFF2-40B4-BE49-F238E27FC236}">
                  <a16:creationId xmlns:a16="http://schemas.microsoft.com/office/drawing/2014/main" id="{E11F4BA3-7DD7-D52D-A2AE-80219B2BECBB}"/>
                </a:ext>
              </a:extLst>
            </p:cNvPr>
            <p:cNvSpPr txBox="1"/>
            <p:nvPr/>
          </p:nvSpPr>
          <p:spPr>
            <a:xfrm>
              <a:off x="10736449" y="2968551"/>
              <a:ext cx="499256"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 </a:t>
              </a: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6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Reno-Weber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Greater Louisville Project</a:t>
              </a:r>
            </a:p>
          </p:txBody>
        </p:sp>
        <p:pic>
          <p:nvPicPr>
            <p:cNvPr id="182" name="Graphic 181">
              <a:extLst>
                <a:ext uri="{FF2B5EF4-FFF2-40B4-BE49-F238E27FC236}">
                  <a16:creationId xmlns:a16="http://schemas.microsoft.com/office/drawing/2014/main" id="{F346DE83-ED16-2191-DF0E-61EB35C94469}"/>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5400000">
              <a:off x="10685081" y="3544514"/>
              <a:ext cx="702170" cy="735606"/>
            </a:xfrm>
            <a:prstGeom prst="rect">
              <a:avLst/>
            </a:prstGeom>
          </p:spPr>
        </p:pic>
        <p:sp>
          <p:nvSpPr>
            <p:cNvPr id="184" name="TextBox 183">
              <a:extLst>
                <a:ext uri="{FF2B5EF4-FFF2-40B4-BE49-F238E27FC236}">
                  <a16:creationId xmlns:a16="http://schemas.microsoft.com/office/drawing/2014/main" id="{D4E7C9EA-AAFD-5383-4FE7-551B67CD45BB}"/>
                </a:ext>
              </a:extLst>
            </p:cNvPr>
            <p:cNvSpPr txBox="1"/>
            <p:nvPr/>
          </p:nvSpPr>
          <p:spPr>
            <a:xfrm>
              <a:off x="10737914" y="3689223"/>
              <a:ext cx="49287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Kent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Oyler</a:t>
              </a:r>
            </a:p>
            <a:p>
              <a:pPr algn="ctr">
                <a:lnSpc>
                  <a:spcPct val="90000"/>
                </a:lnSpc>
              </a:pPr>
              <a:r>
                <a:rPr lang="en-US" sz="550" dirty="0">
                  <a:latin typeface="Arial" panose="020B0604020202020204" pitchFamily="34" charset="0"/>
                  <a:cs typeface="Arial" panose="020B0604020202020204" pitchFamily="34" charset="0"/>
                </a:rPr>
                <a:t>Greater </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Louisville Inc.</a:t>
              </a:r>
            </a:p>
          </p:txBody>
        </p:sp>
        <p:pic>
          <p:nvPicPr>
            <p:cNvPr id="185" name="Graphic 184">
              <a:extLst>
                <a:ext uri="{FF2B5EF4-FFF2-40B4-BE49-F238E27FC236}">
                  <a16:creationId xmlns:a16="http://schemas.microsoft.com/office/drawing/2014/main" id="{970CFB7F-6705-8D8E-711D-99D73E572499}"/>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rot="5400000">
              <a:off x="10685081" y="4290783"/>
              <a:ext cx="702170" cy="735606"/>
            </a:xfrm>
            <a:prstGeom prst="rect">
              <a:avLst/>
            </a:prstGeom>
          </p:spPr>
        </p:pic>
        <p:sp>
          <p:nvSpPr>
            <p:cNvPr id="186" name="TextBox 185">
              <a:extLst>
                <a:ext uri="{FF2B5EF4-FFF2-40B4-BE49-F238E27FC236}">
                  <a16:creationId xmlns:a16="http://schemas.microsoft.com/office/drawing/2014/main" id="{E263D11B-FD80-8D79-F036-01655B4844E3}"/>
                </a:ext>
              </a:extLst>
            </p:cNvPr>
            <p:cNvSpPr txBox="1"/>
            <p:nvPr/>
          </p:nvSpPr>
          <p:spPr>
            <a:xfrm>
              <a:off x="10731534" y="4436813"/>
              <a:ext cx="49925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Audwin Helton</a:t>
              </a:r>
            </a:p>
            <a:p>
              <a:pPr algn="ctr">
                <a:lnSpc>
                  <a:spcPct val="90000"/>
                </a:lnSpc>
              </a:pPr>
              <a:r>
                <a:rPr lang="en-US" sz="550" dirty="0">
                  <a:latin typeface="Arial" panose="020B0604020202020204" pitchFamily="34" charset="0"/>
                  <a:cs typeface="Arial" panose="020B0604020202020204" pitchFamily="34" charset="0"/>
                </a:rPr>
                <a:t>15,000</a:t>
              </a:r>
            </a:p>
            <a:p>
              <a:pPr algn="ctr">
                <a:lnSpc>
                  <a:spcPct val="90000"/>
                </a:lnSpc>
              </a:pPr>
              <a:r>
                <a:rPr lang="en-US" sz="550" dirty="0">
                  <a:latin typeface="Arial" panose="020B0604020202020204" pitchFamily="34" charset="0"/>
                  <a:cs typeface="Arial" panose="020B0604020202020204" pitchFamily="34" charset="0"/>
                </a:rPr>
                <a:t>Degrees</a:t>
              </a:r>
            </a:p>
          </p:txBody>
        </p:sp>
        <p:pic>
          <p:nvPicPr>
            <p:cNvPr id="195" name="Graphic 194">
              <a:extLst>
                <a:ext uri="{FF2B5EF4-FFF2-40B4-BE49-F238E27FC236}">
                  <a16:creationId xmlns:a16="http://schemas.microsoft.com/office/drawing/2014/main" id="{9C85BC4C-A7AB-3A55-7D12-52D4D0C05B7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8100000">
              <a:off x="10562847" y="5093331"/>
              <a:ext cx="702169" cy="735606"/>
            </a:xfrm>
            <a:prstGeom prst="rect">
              <a:avLst/>
            </a:prstGeom>
          </p:spPr>
        </p:pic>
        <p:sp>
          <p:nvSpPr>
            <p:cNvPr id="196" name="TextBox 195">
              <a:extLst>
                <a:ext uri="{FF2B5EF4-FFF2-40B4-BE49-F238E27FC236}">
                  <a16:creationId xmlns:a16="http://schemas.microsoft.com/office/drawing/2014/main" id="{B4BE7ABB-B146-0B11-74EA-F5A6334C9AE3}"/>
                </a:ext>
              </a:extLst>
            </p:cNvPr>
            <p:cNvSpPr txBox="1"/>
            <p:nvPr/>
          </p:nvSpPr>
          <p:spPr>
            <a:xfrm rot="18900000">
              <a:off x="10600419" y="5201456"/>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Sadiqa Reynolds</a:t>
              </a:r>
            </a:p>
            <a:p>
              <a:pPr algn="ctr">
                <a:lnSpc>
                  <a:spcPct val="90000"/>
                </a:lnSpc>
              </a:pPr>
              <a:r>
                <a:rPr lang="en-US" sz="550" dirty="0">
                  <a:latin typeface="Arial" panose="020B0604020202020204" pitchFamily="34" charset="0"/>
                  <a:cs typeface="Arial" panose="020B0604020202020204" pitchFamily="34" charset="0"/>
                </a:rPr>
                <a:t>Urban League</a:t>
              </a:r>
            </a:p>
          </p:txBody>
        </p:sp>
        <p:pic>
          <p:nvPicPr>
            <p:cNvPr id="205" name="Graphic 204">
              <a:extLst>
                <a:ext uri="{FF2B5EF4-FFF2-40B4-BE49-F238E27FC236}">
                  <a16:creationId xmlns:a16="http://schemas.microsoft.com/office/drawing/2014/main" id="{506434C1-B143-702D-CEA7-E5ED5F62ECA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10800000">
              <a:off x="9724974" y="5344450"/>
              <a:ext cx="702169" cy="735606"/>
            </a:xfrm>
            <a:prstGeom prst="rect">
              <a:avLst/>
            </a:prstGeom>
          </p:spPr>
        </p:pic>
        <p:sp>
          <p:nvSpPr>
            <p:cNvPr id="216" name="TextBox 215">
              <a:extLst>
                <a:ext uri="{FF2B5EF4-FFF2-40B4-BE49-F238E27FC236}">
                  <a16:creationId xmlns:a16="http://schemas.microsoft.com/office/drawing/2014/main" id="{72D347ED-ED32-CEFD-791D-CDB772C3F70A}"/>
                </a:ext>
              </a:extLst>
            </p:cNvPr>
            <p:cNvSpPr txBox="1"/>
            <p:nvPr/>
          </p:nvSpPr>
          <p:spPr>
            <a:xfrm>
              <a:off x="9808464" y="5454799"/>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Michael </a:t>
              </a:r>
              <a:r>
                <a:rPr lang="en-US" sz="700" b="1" dirty="0" err="1">
                  <a:latin typeface="Arial" panose="020B0604020202020204" pitchFamily="34" charset="0"/>
                  <a:cs typeface="Arial" panose="020B0604020202020204" pitchFamily="34" charset="0"/>
                </a:rPr>
                <a:t>Gritton</a:t>
              </a:r>
              <a:endParaRPr lang="en-US" sz="700" b="1" dirty="0">
                <a:latin typeface="Arial" panose="020B0604020202020204" pitchFamily="34" charset="0"/>
                <a:cs typeface="Arial" panose="020B0604020202020204" pitchFamily="34" charset="0"/>
              </a:endParaRPr>
            </a:p>
            <a:p>
              <a:pPr algn="ctr">
                <a:lnSpc>
                  <a:spcPct val="90000"/>
                </a:lnSpc>
              </a:pPr>
              <a:r>
                <a:rPr lang="en-US" sz="550" dirty="0" err="1">
                  <a:latin typeface="Arial" panose="020B0604020202020204" pitchFamily="34" charset="0"/>
                  <a:cs typeface="Arial" panose="020B0604020202020204" pitchFamily="34" charset="0"/>
                </a:rPr>
                <a:t>Kentucklana</a:t>
              </a:r>
              <a:r>
                <a:rPr lang="en-US" sz="550" dirty="0">
                  <a:latin typeface="Arial" panose="020B0604020202020204" pitchFamily="34" charset="0"/>
                  <a:cs typeface="Arial" panose="020B0604020202020204" pitchFamily="34" charset="0"/>
                </a:rPr>
                <a:t> Works</a:t>
              </a:r>
            </a:p>
          </p:txBody>
        </p:sp>
        <p:pic>
          <p:nvPicPr>
            <p:cNvPr id="218" name="Graphic 217">
              <a:extLst>
                <a:ext uri="{FF2B5EF4-FFF2-40B4-BE49-F238E27FC236}">
                  <a16:creationId xmlns:a16="http://schemas.microsoft.com/office/drawing/2014/main" id="{3FAD218A-005A-A57D-E409-3C243E1AFA3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rot="10800000">
              <a:off x="8912007" y="5344450"/>
              <a:ext cx="702169" cy="735606"/>
            </a:xfrm>
            <a:prstGeom prst="rect">
              <a:avLst/>
            </a:prstGeom>
          </p:spPr>
        </p:pic>
        <p:sp>
          <p:nvSpPr>
            <p:cNvPr id="219" name="TextBox 218">
              <a:extLst>
                <a:ext uri="{FF2B5EF4-FFF2-40B4-BE49-F238E27FC236}">
                  <a16:creationId xmlns:a16="http://schemas.microsoft.com/office/drawing/2014/main" id="{44C48C9D-81DF-33A9-732A-6AF5493E7EFB}"/>
                </a:ext>
              </a:extLst>
            </p:cNvPr>
            <p:cNvSpPr txBox="1"/>
            <p:nvPr/>
          </p:nvSpPr>
          <p:spPr>
            <a:xfrm>
              <a:off x="8995497" y="5453518"/>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Tori </a:t>
              </a:r>
              <a:r>
                <a:rPr lang="en-US" sz="700" b="1" dirty="0" err="1">
                  <a:latin typeface="Arial" panose="020B0604020202020204" pitchFamily="34" charset="0"/>
                  <a:cs typeface="Arial" panose="020B0604020202020204" pitchFamily="34" charset="0"/>
                </a:rPr>
                <a:t>Murden</a:t>
              </a:r>
              <a:r>
                <a:rPr lang="en-US" sz="700" b="1" dirty="0">
                  <a:latin typeface="Arial" panose="020B0604020202020204" pitchFamily="34" charset="0"/>
                  <a:cs typeface="Arial" panose="020B0604020202020204" pitchFamily="34" charset="0"/>
                </a:rPr>
                <a:t> McClure</a:t>
              </a:r>
            </a:p>
            <a:p>
              <a:pPr algn="ctr">
                <a:lnSpc>
                  <a:spcPct val="90000"/>
                </a:lnSpc>
              </a:pPr>
              <a:r>
                <a:rPr lang="en-US" sz="550" dirty="0">
                  <a:latin typeface="Arial" panose="020B0604020202020204" pitchFamily="34" charset="0"/>
                  <a:cs typeface="Arial" panose="020B0604020202020204" pitchFamily="34" charset="0"/>
                </a:rPr>
                <a:t>Spalding U</a:t>
              </a:r>
            </a:p>
          </p:txBody>
        </p:sp>
        <p:pic>
          <p:nvPicPr>
            <p:cNvPr id="220" name="Graphic 219">
              <a:extLst>
                <a:ext uri="{FF2B5EF4-FFF2-40B4-BE49-F238E27FC236}">
                  <a16:creationId xmlns:a16="http://schemas.microsoft.com/office/drawing/2014/main" id="{0C6593D4-B9D3-497B-D8B3-B016C55DAE0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rot="10800000">
              <a:off x="8131249" y="5344450"/>
              <a:ext cx="702169" cy="735606"/>
            </a:xfrm>
            <a:prstGeom prst="rect">
              <a:avLst/>
            </a:prstGeom>
          </p:spPr>
        </p:pic>
        <p:sp>
          <p:nvSpPr>
            <p:cNvPr id="221" name="TextBox 220">
              <a:extLst>
                <a:ext uri="{FF2B5EF4-FFF2-40B4-BE49-F238E27FC236}">
                  <a16:creationId xmlns:a16="http://schemas.microsoft.com/office/drawing/2014/main" id="{84AAE510-F73A-23E2-A1BF-841ED9E4F2DF}"/>
                </a:ext>
              </a:extLst>
            </p:cNvPr>
            <p:cNvSpPr txBox="1"/>
            <p:nvPr/>
          </p:nvSpPr>
          <p:spPr>
            <a:xfrm>
              <a:off x="8214739" y="5453167"/>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Ralph Fitzpatrick</a:t>
              </a:r>
            </a:p>
            <a:p>
              <a:pPr algn="ctr">
                <a:lnSpc>
                  <a:spcPct val="90000"/>
                </a:lnSpc>
              </a:pPr>
              <a:r>
                <a:rPr lang="en-US" sz="550" dirty="0">
                  <a:latin typeface="Arial" panose="020B0604020202020204" pitchFamily="34" charset="0"/>
                  <a:cs typeface="Arial" panose="020B0604020202020204" pitchFamily="34" charset="0"/>
                </a:rPr>
                <a:t>U of Louisville</a:t>
              </a:r>
            </a:p>
          </p:txBody>
        </p:sp>
        <p:pic>
          <p:nvPicPr>
            <p:cNvPr id="223" name="Graphic 222">
              <a:extLst>
                <a:ext uri="{FF2B5EF4-FFF2-40B4-BE49-F238E27FC236}">
                  <a16:creationId xmlns:a16="http://schemas.microsoft.com/office/drawing/2014/main" id="{E6283170-C053-5017-5798-436AE2BDED57}"/>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rot="13500000">
              <a:off x="7313578" y="5093331"/>
              <a:ext cx="702170" cy="735606"/>
            </a:xfrm>
            <a:prstGeom prst="rect">
              <a:avLst/>
            </a:prstGeom>
          </p:spPr>
        </p:pic>
        <p:sp>
          <p:nvSpPr>
            <p:cNvPr id="225" name="TextBox 224">
              <a:extLst>
                <a:ext uri="{FF2B5EF4-FFF2-40B4-BE49-F238E27FC236}">
                  <a16:creationId xmlns:a16="http://schemas.microsoft.com/office/drawing/2014/main" id="{2B131137-7553-B863-E9AD-927FC8B47530}"/>
                </a:ext>
              </a:extLst>
            </p:cNvPr>
            <p:cNvSpPr txBox="1"/>
            <p:nvPr/>
          </p:nvSpPr>
          <p:spPr>
            <a:xfrm rot="2700000">
              <a:off x="7432857" y="5199509"/>
              <a:ext cx="546086" cy="44072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Jefferson Community and  Tech. College</a:t>
              </a:r>
            </a:p>
          </p:txBody>
        </p:sp>
        <p:pic>
          <p:nvPicPr>
            <p:cNvPr id="227" name="Graphic 226">
              <a:extLst>
                <a:ext uri="{FF2B5EF4-FFF2-40B4-BE49-F238E27FC236}">
                  <a16:creationId xmlns:a16="http://schemas.microsoft.com/office/drawing/2014/main" id="{DB2390D2-450D-BC66-A2D2-FD0A2A7941D5}"/>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rot="16200000">
              <a:off x="7138134" y="4281536"/>
              <a:ext cx="702170" cy="735606"/>
            </a:xfrm>
            <a:prstGeom prst="rect">
              <a:avLst/>
            </a:prstGeom>
          </p:spPr>
        </p:pic>
        <p:sp>
          <p:nvSpPr>
            <p:cNvPr id="229" name="TextBox 228">
              <a:extLst>
                <a:ext uri="{FF2B5EF4-FFF2-40B4-BE49-F238E27FC236}">
                  <a16:creationId xmlns:a16="http://schemas.microsoft.com/office/drawing/2014/main" id="{C09D5108-9D76-216B-73A8-D25EA49B89E7}"/>
                </a:ext>
              </a:extLst>
            </p:cNvPr>
            <p:cNvSpPr txBox="1"/>
            <p:nvPr/>
          </p:nvSpPr>
          <p:spPr>
            <a:xfrm>
              <a:off x="7282455" y="4419960"/>
              <a:ext cx="517031"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Kevin Cosby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Simmons College of KY</a:t>
              </a:r>
            </a:p>
          </p:txBody>
        </p:sp>
        <p:pic>
          <p:nvPicPr>
            <p:cNvPr id="231" name="Graphic 230">
              <a:extLst>
                <a:ext uri="{FF2B5EF4-FFF2-40B4-BE49-F238E27FC236}">
                  <a16:creationId xmlns:a16="http://schemas.microsoft.com/office/drawing/2014/main" id="{684E9ACE-0194-BDF1-C37A-04313E93BD18}"/>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rot="16200000">
              <a:off x="7138134" y="3539859"/>
              <a:ext cx="702170" cy="735606"/>
            </a:xfrm>
            <a:prstGeom prst="rect">
              <a:avLst/>
            </a:prstGeom>
          </p:spPr>
        </p:pic>
        <p:sp>
          <p:nvSpPr>
            <p:cNvPr id="233" name="TextBox 232">
              <a:extLst>
                <a:ext uri="{FF2B5EF4-FFF2-40B4-BE49-F238E27FC236}">
                  <a16:creationId xmlns:a16="http://schemas.microsoft.com/office/drawing/2014/main" id="{63EEBDD1-034F-FAA4-4812-B3EF5F02EE10}"/>
                </a:ext>
              </a:extLst>
            </p:cNvPr>
            <p:cNvSpPr txBox="1"/>
            <p:nvPr/>
          </p:nvSpPr>
          <p:spPr>
            <a:xfrm>
              <a:off x="7282455" y="3686375"/>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Frank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Smith</a:t>
              </a:r>
            </a:p>
            <a:p>
              <a:pPr algn="ctr">
                <a:lnSpc>
                  <a:spcPct val="90000"/>
                </a:lnSpc>
              </a:pPr>
              <a:r>
                <a:rPr lang="en-US" sz="550" dirty="0">
                  <a:latin typeface="Arial" panose="020B0604020202020204" pitchFamily="34" charset="0"/>
                  <a:cs typeface="Arial" panose="020B0604020202020204" pitchFamily="34" charset="0"/>
                </a:rPr>
                <a:t>Simmons College of KY</a:t>
              </a:r>
            </a:p>
          </p:txBody>
        </p:sp>
        <p:grpSp>
          <p:nvGrpSpPr>
            <p:cNvPr id="234" name="Group 233">
              <a:extLst>
                <a:ext uri="{FF2B5EF4-FFF2-40B4-BE49-F238E27FC236}">
                  <a16:creationId xmlns:a16="http://schemas.microsoft.com/office/drawing/2014/main" id="{5689A745-C64F-7EE0-47FE-2D2519E825DF}"/>
                </a:ext>
              </a:extLst>
            </p:cNvPr>
            <p:cNvGrpSpPr/>
            <p:nvPr/>
          </p:nvGrpSpPr>
          <p:grpSpPr>
            <a:xfrm>
              <a:off x="7121417" y="2814898"/>
              <a:ext cx="735606" cy="702170"/>
              <a:chOff x="1567951" y="2983569"/>
              <a:chExt cx="616452" cy="588433"/>
            </a:xfrm>
            <a:solidFill>
              <a:schemeClr val="accent4">
                <a:lumMod val="60000"/>
                <a:lumOff val="40000"/>
                <a:alpha val="6000"/>
              </a:schemeClr>
            </a:solidFill>
          </p:grpSpPr>
          <p:pic>
            <p:nvPicPr>
              <p:cNvPr id="290" name="Graphic 289">
                <a:extLst>
                  <a:ext uri="{FF2B5EF4-FFF2-40B4-BE49-F238E27FC236}">
                    <a16:creationId xmlns:a16="http://schemas.microsoft.com/office/drawing/2014/main" id="{851D7318-18FC-B51D-869E-0558F0A7A001}"/>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6200000">
                <a:off x="1581960" y="2969560"/>
                <a:ext cx="588433" cy="616452"/>
              </a:xfrm>
              <a:prstGeom prst="rect">
                <a:avLst/>
              </a:prstGeom>
            </p:spPr>
          </p:pic>
          <p:sp>
            <p:nvSpPr>
              <p:cNvPr id="291" name="TextBox 290">
                <a:extLst>
                  <a:ext uri="{FF2B5EF4-FFF2-40B4-BE49-F238E27FC236}">
                    <a16:creationId xmlns:a16="http://schemas.microsoft.com/office/drawing/2014/main" id="{CF74FF13-7030-9B11-821D-3D0D3F421204}"/>
                  </a:ext>
                </a:extLst>
              </p:cNvPr>
              <p:cNvSpPr txBox="1"/>
              <p:nvPr/>
            </p:nvSpPr>
            <p:spPr>
              <a:xfrm>
                <a:off x="1702905" y="3105905"/>
                <a:ext cx="433282" cy="369332"/>
              </a:xfrm>
              <a:prstGeom prst="rect">
                <a:avLst/>
              </a:prstGeom>
              <a:grp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Mayor</a:t>
                </a:r>
              </a:p>
              <a:p>
                <a:pPr algn="ctr">
                  <a:lnSpc>
                    <a:spcPct val="90000"/>
                  </a:lnSpc>
                </a:pPr>
                <a:r>
                  <a:rPr lang="en-US" sz="700" b="1" dirty="0">
                    <a:latin typeface="Arial" panose="020B0604020202020204" pitchFamily="34" charset="0"/>
                    <a:cs typeface="Arial" panose="020B0604020202020204" pitchFamily="34" charset="0"/>
                  </a:rPr>
                  <a:t>Greg Fischer</a:t>
                </a:r>
              </a:p>
              <a:p>
                <a:pPr algn="ctr">
                  <a:lnSpc>
                    <a:spcPct val="90000"/>
                  </a:lnSpc>
                </a:pPr>
                <a:r>
                  <a:rPr lang="en-US" sz="550" dirty="0">
                    <a:latin typeface="Arial" panose="020B0604020202020204" pitchFamily="34" charset="0"/>
                    <a:cs typeface="Arial" panose="020B0604020202020204" pitchFamily="34" charset="0"/>
                  </a:rPr>
                  <a:t>Metro Gov</a:t>
                </a:r>
              </a:p>
            </p:txBody>
          </p:sp>
        </p:grpSp>
        <p:pic>
          <p:nvPicPr>
            <p:cNvPr id="235" name="Graphic 234">
              <a:extLst>
                <a:ext uri="{FF2B5EF4-FFF2-40B4-BE49-F238E27FC236}">
                  <a16:creationId xmlns:a16="http://schemas.microsoft.com/office/drawing/2014/main" id="{EF895BF2-F979-866D-6615-47E7C49BC2C5}"/>
                </a:ext>
              </a:extLst>
            </p:cNvPr>
            <p:cNvPicPr>
              <a:picLocks noChangeAspect="1"/>
            </p:cNvPicPr>
            <p:nvPr/>
          </p:nvPicPr>
          <p:blipFill>
            <a:blip r:embed="rId16">
              <a:extLst>
                <a:ext uri="{96DAC541-7B7A-43D3-8B79-37D633B846F1}">
                  <asvg:svgBlip xmlns:asvg="http://schemas.microsoft.com/office/drawing/2016/SVG/main" r:embed="rId26"/>
                </a:ext>
              </a:extLst>
            </a:blip>
            <a:srcRect/>
            <a:stretch/>
          </p:blipFill>
          <p:spPr>
            <a:xfrm rot="16200000">
              <a:off x="7138134" y="2056503"/>
              <a:ext cx="702170" cy="735606"/>
            </a:xfrm>
            <a:prstGeom prst="rect">
              <a:avLst/>
            </a:prstGeom>
          </p:spPr>
        </p:pic>
        <p:sp>
          <p:nvSpPr>
            <p:cNvPr id="236" name="TextBox 235">
              <a:extLst>
                <a:ext uri="{FF2B5EF4-FFF2-40B4-BE49-F238E27FC236}">
                  <a16:creationId xmlns:a16="http://schemas.microsoft.com/office/drawing/2014/main" id="{15691009-4253-A4C3-B292-EF2AC873BA35}"/>
                </a:ext>
              </a:extLst>
            </p:cNvPr>
            <p:cNvSpPr txBox="1"/>
            <p:nvPr/>
          </p:nvSpPr>
          <p:spPr>
            <a:xfrm>
              <a:off x="7282455" y="2194927"/>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Lisa </a:t>
              </a:r>
              <a:br>
                <a:rPr lang="en-US" sz="700" b="1" dirty="0">
                  <a:latin typeface="Arial" panose="020B0604020202020204" pitchFamily="34" charset="0"/>
                  <a:cs typeface="Arial" panose="020B0604020202020204" pitchFamily="34" charset="0"/>
                </a:rPr>
              </a:br>
              <a:r>
                <a:rPr lang="en-US" sz="700" b="1" dirty="0" err="1">
                  <a:latin typeface="Arial" panose="020B0604020202020204" pitchFamily="34" charset="0"/>
                  <a:cs typeface="Arial" panose="020B0604020202020204" pitchFamily="34" charset="0"/>
                </a:rPr>
                <a:t>Willner</a:t>
              </a:r>
              <a:endParaRPr lang="en-US" sz="700" b="1" dirty="0">
                <a:latin typeface="Arial" panose="020B0604020202020204" pitchFamily="34" charset="0"/>
                <a:cs typeface="Arial" panose="020B0604020202020204" pitchFamily="34" charset="0"/>
              </a:endParaRPr>
            </a:p>
            <a:p>
              <a:pPr algn="ctr">
                <a:lnSpc>
                  <a:spcPct val="90000"/>
                </a:lnSpc>
              </a:pPr>
              <a:r>
                <a:rPr lang="en-US" sz="550" dirty="0">
                  <a:latin typeface="Arial" panose="020B0604020202020204" pitchFamily="34" charset="0"/>
                  <a:cs typeface="Arial" panose="020B0604020202020204" pitchFamily="34" charset="0"/>
                </a:rPr>
                <a:t>Board of Education</a:t>
              </a:r>
            </a:p>
          </p:txBody>
        </p:sp>
        <p:pic>
          <p:nvPicPr>
            <p:cNvPr id="237" name="Graphic 236">
              <a:extLst>
                <a:ext uri="{FF2B5EF4-FFF2-40B4-BE49-F238E27FC236}">
                  <a16:creationId xmlns:a16="http://schemas.microsoft.com/office/drawing/2014/main" id="{CB544E4C-DB6D-69A9-C793-72D417C114B1}"/>
                </a:ext>
              </a:extLst>
            </p:cNvPr>
            <p:cNvPicPr>
              <a:picLocks noChangeAspect="1"/>
            </p:cNvPicPr>
            <p:nvPr/>
          </p:nvPicPr>
          <p:blipFill>
            <a:blip r:embed="rId16">
              <a:extLst>
                <a:ext uri="{96DAC541-7B7A-43D3-8B79-37D633B846F1}">
                  <asvg:svgBlip xmlns:asvg="http://schemas.microsoft.com/office/drawing/2016/SVG/main" r:embed="rId26"/>
                </a:ext>
              </a:extLst>
            </a:blip>
            <a:srcRect/>
            <a:stretch/>
          </p:blipFill>
          <p:spPr>
            <a:xfrm rot="16200000">
              <a:off x="7138134" y="1314825"/>
              <a:ext cx="702170" cy="735606"/>
            </a:xfrm>
            <a:prstGeom prst="rect">
              <a:avLst/>
            </a:prstGeom>
          </p:spPr>
        </p:pic>
        <p:sp>
          <p:nvSpPr>
            <p:cNvPr id="239" name="TextBox 238">
              <a:extLst>
                <a:ext uri="{FF2B5EF4-FFF2-40B4-BE49-F238E27FC236}">
                  <a16:creationId xmlns:a16="http://schemas.microsoft.com/office/drawing/2014/main" id="{16EF9500-3B7C-1922-7BC2-2E43FBC17B50}"/>
                </a:ext>
              </a:extLst>
            </p:cNvPr>
            <p:cNvSpPr txBox="1"/>
            <p:nvPr/>
          </p:nvSpPr>
          <p:spPr>
            <a:xfrm>
              <a:off x="7272671" y="1461341"/>
              <a:ext cx="52681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Chris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Brady</a:t>
              </a:r>
            </a:p>
            <a:p>
              <a:pPr algn="ctr">
                <a:lnSpc>
                  <a:spcPct val="90000"/>
                </a:lnSpc>
              </a:pPr>
              <a:r>
                <a:rPr lang="en-US" sz="550" dirty="0">
                  <a:latin typeface="Arial" panose="020B0604020202020204" pitchFamily="34" charset="0"/>
                  <a:cs typeface="Arial" panose="020B0604020202020204" pitchFamily="34" charset="0"/>
                </a:rPr>
                <a:t>Board of Education </a:t>
              </a:r>
            </a:p>
          </p:txBody>
        </p:sp>
        <p:pic>
          <p:nvPicPr>
            <p:cNvPr id="241" name="Graphic 240">
              <a:extLst>
                <a:ext uri="{FF2B5EF4-FFF2-40B4-BE49-F238E27FC236}">
                  <a16:creationId xmlns:a16="http://schemas.microsoft.com/office/drawing/2014/main" id="{B0D9F4E8-7336-3860-58E5-32D37B4D283D}"/>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rot="18660000">
              <a:off x="7298626" y="536100"/>
              <a:ext cx="702170" cy="735606"/>
            </a:xfrm>
            <a:prstGeom prst="rect">
              <a:avLst/>
            </a:prstGeom>
          </p:spPr>
        </p:pic>
        <p:sp>
          <p:nvSpPr>
            <p:cNvPr id="243" name="TextBox 242">
              <a:extLst>
                <a:ext uri="{FF2B5EF4-FFF2-40B4-BE49-F238E27FC236}">
                  <a16:creationId xmlns:a16="http://schemas.microsoft.com/office/drawing/2014/main" id="{2DA7E224-D6C8-544B-66B1-F8C3A2AE53CF}"/>
                </a:ext>
              </a:extLst>
            </p:cNvPr>
            <p:cNvSpPr txBox="1"/>
            <p:nvPr/>
          </p:nvSpPr>
          <p:spPr>
            <a:xfrm rot="18699559">
              <a:off x="7436221" y="718596"/>
              <a:ext cx="492300"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Supt. Marty </a:t>
              </a: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Polio</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a:t>
              </a:r>
              <a:b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a:t>
              </a:r>
            </a:p>
          </p:txBody>
        </p:sp>
        <p:pic>
          <p:nvPicPr>
            <p:cNvPr id="245" name="Graphic 244">
              <a:extLst>
                <a:ext uri="{FF2B5EF4-FFF2-40B4-BE49-F238E27FC236}">
                  <a16:creationId xmlns:a16="http://schemas.microsoft.com/office/drawing/2014/main" id="{BA636C76-70A4-3897-CE3D-98261C76031A}"/>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8130928" y="222828"/>
              <a:ext cx="702169" cy="735606"/>
            </a:xfrm>
            <a:prstGeom prst="rect">
              <a:avLst/>
            </a:prstGeom>
          </p:spPr>
        </p:pic>
        <p:sp>
          <p:nvSpPr>
            <p:cNvPr id="246" name="TextBox 245">
              <a:extLst>
                <a:ext uri="{FF2B5EF4-FFF2-40B4-BE49-F238E27FC236}">
                  <a16:creationId xmlns:a16="http://schemas.microsoft.com/office/drawing/2014/main" id="{D1108BC4-60DF-660E-DF84-BA79F5BADA05}"/>
                </a:ext>
              </a:extLst>
            </p:cNvPr>
            <p:cNvSpPr txBox="1"/>
            <p:nvPr/>
          </p:nvSpPr>
          <p:spPr>
            <a:xfrm>
              <a:off x="8214418" y="412424"/>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Brent McKim</a:t>
              </a:r>
            </a:p>
            <a:p>
              <a:pPr algn="ctr">
                <a:lnSpc>
                  <a:spcPct val="90000"/>
                </a:lnSpc>
              </a:pPr>
              <a:r>
                <a:rPr lang="en-US" sz="550" dirty="0">
                  <a:latin typeface="Arial" panose="020B0604020202020204" pitchFamily="34" charset="0"/>
                  <a:cs typeface="Arial" panose="020B0604020202020204" pitchFamily="34" charset="0"/>
                </a:rPr>
                <a:t>Teachers Association</a:t>
              </a:r>
            </a:p>
          </p:txBody>
        </p:sp>
        <p:pic>
          <p:nvPicPr>
            <p:cNvPr id="247" name="Graphic 246">
              <a:extLst>
                <a:ext uri="{FF2B5EF4-FFF2-40B4-BE49-F238E27FC236}">
                  <a16:creationId xmlns:a16="http://schemas.microsoft.com/office/drawing/2014/main" id="{8ACF4ECA-811B-A2DC-F91A-5C82E34773B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2940000">
              <a:off x="10549196" y="521819"/>
              <a:ext cx="702170" cy="735606"/>
            </a:xfrm>
            <a:prstGeom prst="rect">
              <a:avLst/>
            </a:prstGeom>
          </p:spPr>
        </p:pic>
        <p:sp>
          <p:nvSpPr>
            <p:cNvPr id="248" name="TextBox 247">
              <a:extLst>
                <a:ext uri="{FF2B5EF4-FFF2-40B4-BE49-F238E27FC236}">
                  <a16:creationId xmlns:a16="http://schemas.microsoft.com/office/drawing/2014/main" id="{190598AB-2E9B-40BA-5E17-C410A0DF67D7}"/>
                </a:ext>
              </a:extLst>
            </p:cNvPr>
            <p:cNvSpPr txBox="1"/>
            <p:nvPr/>
          </p:nvSpPr>
          <p:spPr>
            <a:xfrm rot="2892208">
              <a:off x="10605537" y="709396"/>
              <a:ext cx="526034"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Tony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Zipple</a:t>
              </a:r>
            </a:p>
            <a:p>
              <a:pPr algn="ctr">
                <a:lnSpc>
                  <a:spcPct val="90000"/>
                </a:lnSpc>
              </a:pPr>
              <a:r>
                <a:rPr lang="en-US" sz="550" dirty="0">
                  <a:latin typeface="Arial" panose="020B0604020202020204" pitchFamily="34" charset="0"/>
                  <a:cs typeface="Arial" panose="020B0604020202020204" pitchFamily="34" charset="0"/>
                </a:rPr>
                <a:t>Centerstone</a:t>
              </a:r>
            </a:p>
          </p:txBody>
        </p:sp>
        <p:grpSp>
          <p:nvGrpSpPr>
            <p:cNvPr id="249" name="Group 248">
              <a:extLst>
                <a:ext uri="{FF2B5EF4-FFF2-40B4-BE49-F238E27FC236}">
                  <a16:creationId xmlns:a16="http://schemas.microsoft.com/office/drawing/2014/main" id="{C2B0B970-5AF5-2840-E980-6524E7C6448E}"/>
                </a:ext>
              </a:extLst>
            </p:cNvPr>
            <p:cNvGrpSpPr/>
            <p:nvPr/>
          </p:nvGrpSpPr>
          <p:grpSpPr>
            <a:xfrm>
              <a:off x="8062564" y="1302256"/>
              <a:ext cx="539496" cy="539496"/>
              <a:chOff x="8062564" y="1225256"/>
              <a:chExt cx="539496" cy="539496"/>
            </a:xfrm>
          </p:grpSpPr>
          <p:sp>
            <p:nvSpPr>
              <p:cNvPr id="288" name="Oval 287">
                <a:extLst>
                  <a:ext uri="{FF2B5EF4-FFF2-40B4-BE49-F238E27FC236}">
                    <a16:creationId xmlns:a16="http://schemas.microsoft.com/office/drawing/2014/main" id="{4C9EDA8D-80F8-CACC-2533-39580FCDEF6C}"/>
                  </a:ext>
                </a:extLst>
              </p:cNvPr>
              <p:cNvSpPr>
                <a:spLocks noChangeAspect="1"/>
              </p:cNvSpPr>
              <p:nvPr/>
            </p:nvSpPr>
            <p:spPr>
              <a:xfrm>
                <a:off x="8062564" y="1225256"/>
                <a:ext cx="539496" cy="539496"/>
              </a:xfrm>
              <a:prstGeom prst="ellipse">
                <a:avLst/>
              </a:prstGeom>
              <a:solidFill>
                <a:srgbClr val="FFF5F5"/>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a:extLst>
                  <a:ext uri="{FF2B5EF4-FFF2-40B4-BE49-F238E27FC236}">
                    <a16:creationId xmlns:a16="http://schemas.microsoft.com/office/drawing/2014/main" id="{C87EABDA-B477-522A-A7F0-CABF5E98BB76}"/>
                  </a:ext>
                </a:extLst>
              </p:cNvPr>
              <p:cNvSpPr txBox="1"/>
              <p:nvPr/>
            </p:nvSpPr>
            <p:spPr>
              <a:xfrm>
                <a:off x="8125740" y="1280188"/>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Alan Young</a:t>
                </a:r>
                <a:endParaRPr lang="en-US" sz="550" dirty="0">
                  <a:latin typeface="Arial" panose="020B0604020202020204" pitchFamily="34" charset="0"/>
                  <a:cs typeface="Arial" panose="020B0604020202020204" pitchFamily="34" charset="0"/>
                </a:endParaRPr>
              </a:p>
            </p:txBody>
          </p:sp>
        </p:grpSp>
        <p:grpSp>
          <p:nvGrpSpPr>
            <p:cNvPr id="250" name="Group 249">
              <a:extLst>
                <a:ext uri="{FF2B5EF4-FFF2-40B4-BE49-F238E27FC236}">
                  <a16:creationId xmlns:a16="http://schemas.microsoft.com/office/drawing/2014/main" id="{BA9A3B12-53DD-FE45-3234-8458014ACA73}"/>
                </a:ext>
              </a:extLst>
            </p:cNvPr>
            <p:cNvGrpSpPr/>
            <p:nvPr/>
          </p:nvGrpSpPr>
          <p:grpSpPr>
            <a:xfrm>
              <a:off x="8062564" y="1967977"/>
              <a:ext cx="539496" cy="539496"/>
              <a:chOff x="8062564" y="1890977"/>
              <a:chExt cx="539496" cy="539496"/>
            </a:xfrm>
          </p:grpSpPr>
          <p:sp>
            <p:nvSpPr>
              <p:cNvPr id="286" name="Oval 285">
                <a:extLst>
                  <a:ext uri="{FF2B5EF4-FFF2-40B4-BE49-F238E27FC236}">
                    <a16:creationId xmlns:a16="http://schemas.microsoft.com/office/drawing/2014/main" id="{BF8623E0-A5C8-8C76-C2FC-D3C0813E96EF}"/>
                  </a:ext>
                </a:extLst>
              </p:cNvPr>
              <p:cNvSpPr>
                <a:spLocks noChangeAspect="1"/>
              </p:cNvSpPr>
              <p:nvPr/>
            </p:nvSpPr>
            <p:spPr>
              <a:xfrm>
                <a:off x="8062564" y="1890977"/>
                <a:ext cx="539496" cy="539496"/>
              </a:xfrm>
              <a:prstGeom prst="ellipse">
                <a:avLst/>
              </a:prstGeom>
              <a:solidFill>
                <a:srgbClr val="FFF5F5"/>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extBox 286">
                <a:extLst>
                  <a:ext uri="{FF2B5EF4-FFF2-40B4-BE49-F238E27FC236}">
                    <a16:creationId xmlns:a16="http://schemas.microsoft.com/office/drawing/2014/main" id="{F97FD681-C6A1-AA80-BF61-FAD59765E1C8}"/>
                  </a:ext>
                </a:extLst>
              </p:cNvPr>
              <p:cNvSpPr txBox="1">
                <a:spLocks noChangeAspect="1"/>
              </p:cNvSpPr>
              <p:nvPr/>
            </p:nvSpPr>
            <p:spPr>
              <a:xfrm>
                <a:off x="8120919" y="1972262"/>
                <a:ext cx="427230" cy="420624"/>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Jonathan Lowe</a:t>
                </a:r>
                <a:endParaRPr lang="en-US" sz="550" dirty="0">
                  <a:latin typeface="Arial" panose="020B0604020202020204" pitchFamily="34" charset="0"/>
                  <a:cs typeface="Arial" panose="020B0604020202020204" pitchFamily="34" charset="0"/>
                </a:endParaRPr>
              </a:p>
            </p:txBody>
          </p:sp>
        </p:grpSp>
        <p:grpSp>
          <p:nvGrpSpPr>
            <p:cNvPr id="251" name="Group 250">
              <a:extLst>
                <a:ext uri="{FF2B5EF4-FFF2-40B4-BE49-F238E27FC236}">
                  <a16:creationId xmlns:a16="http://schemas.microsoft.com/office/drawing/2014/main" id="{5F8CA256-1A18-0087-86DA-73EE47F3A16F}"/>
                </a:ext>
              </a:extLst>
            </p:cNvPr>
            <p:cNvGrpSpPr/>
            <p:nvPr/>
          </p:nvGrpSpPr>
          <p:grpSpPr>
            <a:xfrm>
              <a:off x="8086376" y="2615609"/>
              <a:ext cx="540522" cy="539496"/>
              <a:chOff x="8086376" y="2538609"/>
              <a:chExt cx="540522" cy="539496"/>
            </a:xfrm>
            <a:solidFill>
              <a:srgbClr val="FFFBEE"/>
            </a:solidFill>
          </p:grpSpPr>
          <p:sp>
            <p:nvSpPr>
              <p:cNvPr id="284" name="Oval 283">
                <a:extLst>
                  <a:ext uri="{FF2B5EF4-FFF2-40B4-BE49-F238E27FC236}">
                    <a16:creationId xmlns:a16="http://schemas.microsoft.com/office/drawing/2014/main" id="{5DEFC0EB-48B5-6590-A10D-698731025AF7}"/>
                  </a:ext>
                </a:extLst>
              </p:cNvPr>
              <p:cNvSpPr/>
              <p:nvPr/>
            </p:nvSpPr>
            <p:spPr>
              <a:xfrm>
                <a:off x="8086376" y="2538609"/>
                <a:ext cx="540522" cy="539496"/>
              </a:xfrm>
              <a:prstGeom prst="ellipse">
                <a:avLst/>
              </a:prstGeom>
              <a:grp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5" name="TextBox 284">
                <a:extLst>
                  <a:ext uri="{FF2B5EF4-FFF2-40B4-BE49-F238E27FC236}">
                    <a16:creationId xmlns:a16="http://schemas.microsoft.com/office/drawing/2014/main" id="{DC480407-A108-63E0-5CB3-722460713B53}"/>
                  </a:ext>
                </a:extLst>
              </p:cNvPr>
              <p:cNvSpPr txBox="1"/>
              <p:nvPr/>
            </p:nvSpPr>
            <p:spPr>
              <a:xfrm>
                <a:off x="8149091" y="2608539"/>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Ashley Parrott</a:t>
                </a:r>
                <a:endParaRPr lang="en-US" sz="550" dirty="0">
                  <a:latin typeface="Arial" panose="020B0604020202020204" pitchFamily="34" charset="0"/>
                  <a:cs typeface="Arial" panose="020B0604020202020204" pitchFamily="34" charset="0"/>
                </a:endParaRPr>
              </a:p>
            </p:txBody>
          </p:sp>
        </p:grpSp>
        <p:grpSp>
          <p:nvGrpSpPr>
            <p:cNvPr id="252" name="Group 251">
              <a:extLst>
                <a:ext uri="{FF2B5EF4-FFF2-40B4-BE49-F238E27FC236}">
                  <a16:creationId xmlns:a16="http://schemas.microsoft.com/office/drawing/2014/main" id="{C97C25B8-7A4C-1C3A-7303-D78F292C4B4F}"/>
                </a:ext>
              </a:extLst>
            </p:cNvPr>
            <p:cNvGrpSpPr/>
            <p:nvPr/>
          </p:nvGrpSpPr>
          <p:grpSpPr>
            <a:xfrm>
              <a:off x="8680013" y="2777377"/>
              <a:ext cx="539496" cy="539496"/>
              <a:chOff x="8680013" y="2700377"/>
              <a:chExt cx="539496" cy="539496"/>
            </a:xfrm>
            <a:solidFill>
              <a:schemeClr val="bg1">
                <a:lumMod val="95000"/>
              </a:schemeClr>
            </a:solidFill>
          </p:grpSpPr>
          <p:sp>
            <p:nvSpPr>
              <p:cNvPr id="282" name="Oval 281">
                <a:extLst>
                  <a:ext uri="{FF2B5EF4-FFF2-40B4-BE49-F238E27FC236}">
                    <a16:creationId xmlns:a16="http://schemas.microsoft.com/office/drawing/2014/main" id="{4F52BAC7-BC8F-949B-0FB0-03C9DD5D338F}"/>
                  </a:ext>
                </a:extLst>
              </p:cNvPr>
              <p:cNvSpPr>
                <a:spLocks noChangeAspect="1"/>
              </p:cNvSpPr>
              <p:nvPr/>
            </p:nvSpPr>
            <p:spPr>
              <a:xfrm>
                <a:off x="8680013" y="2700377"/>
                <a:ext cx="539496" cy="539496"/>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extBox 282">
                <a:extLst>
                  <a:ext uri="{FF2B5EF4-FFF2-40B4-BE49-F238E27FC236}">
                    <a16:creationId xmlns:a16="http://schemas.microsoft.com/office/drawing/2014/main" id="{D11C12F5-B027-EDDB-DA3E-25D7A7A52AB3}"/>
                  </a:ext>
                </a:extLst>
              </p:cNvPr>
              <p:cNvSpPr txBox="1"/>
              <p:nvPr/>
            </p:nvSpPr>
            <p:spPr>
              <a:xfrm>
                <a:off x="8742215" y="2756821"/>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Karen </a:t>
                </a:r>
                <a:r>
                  <a:rPr lang="en-US" sz="650" b="1" dirty="0">
                    <a:latin typeface="Arial" panose="020B0604020202020204" pitchFamily="34" charset="0"/>
                    <a:cs typeface="Arial" panose="020B0604020202020204" pitchFamily="34" charset="0"/>
                  </a:rPr>
                  <a:t>Wunderlin</a:t>
                </a:r>
              </a:p>
              <a:p>
                <a:pPr algn="ctr">
                  <a:lnSpc>
                    <a:spcPct val="90000"/>
                  </a:lnSpc>
                </a:pPr>
                <a:r>
                  <a:rPr lang="en-US" sz="550" b="1" dirty="0">
                    <a:latin typeface="Arial" panose="020B0604020202020204" pitchFamily="34" charset="0"/>
                    <a:cs typeface="Arial" panose="020B0604020202020204" pitchFamily="34" charset="0"/>
                  </a:rPr>
                  <a:t>Consultant</a:t>
                </a:r>
                <a:endParaRPr lang="en-US" sz="550" dirty="0">
                  <a:latin typeface="Arial" panose="020B0604020202020204" pitchFamily="34" charset="0"/>
                  <a:cs typeface="Arial" panose="020B0604020202020204" pitchFamily="34" charset="0"/>
                </a:endParaRPr>
              </a:p>
            </p:txBody>
          </p:sp>
        </p:grpSp>
        <p:grpSp>
          <p:nvGrpSpPr>
            <p:cNvPr id="253" name="Group 252">
              <a:extLst>
                <a:ext uri="{FF2B5EF4-FFF2-40B4-BE49-F238E27FC236}">
                  <a16:creationId xmlns:a16="http://schemas.microsoft.com/office/drawing/2014/main" id="{D0F1EED0-05F6-7E15-1DE1-D8272440BBB8}"/>
                </a:ext>
              </a:extLst>
            </p:cNvPr>
            <p:cNvGrpSpPr/>
            <p:nvPr/>
          </p:nvGrpSpPr>
          <p:grpSpPr>
            <a:xfrm>
              <a:off x="9297851" y="2777377"/>
              <a:ext cx="539496" cy="539496"/>
              <a:chOff x="9297851" y="2700377"/>
              <a:chExt cx="539496" cy="539496"/>
            </a:xfrm>
          </p:grpSpPr>
          <p:sp>
            <p:nvSpPr>
              <p:cNvPr id="280" name="Oval 279">
                <a:extLst>
                  <a:ext uri="{FF2B5EF4-FFF2-40B4-BE49-F238E27FC236}">
                    <a16:creationId xmlns:a16="http://schemas.microsoft.com/office/drawing/2014/main" id="{0D9628D2-7A36-FFA2-7FC8-F28B873B2776}"/>
                  </a:ext>
                </a:extLst>
              </p:cNvPr>
              <p:cNvSpPr>
                <a:spLocks noChangeAspect="1"/>
              </p:cNvSpPr>
              <p:nvPr/>
            </p:nvSpPr>
            <p:spPr>
              <a:xfrm>
                <a:off x="9297851" y="2700377"/>
                <a:ext cx="539496" cy="539496"/>
              </a:xfrm>
              <a:prstGeom prst="ellipse">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1" name="TextBox 280">
                <a:extLst>
                  <a:ext uri="{FF2B5EF4-FFF2-40B4-BE49-F238E27FC236}">
                    <a16:creationId xmlns:a16="http://schemas.microsoft.com/office/drawing/2014/main" id="{E9695CF4-B489-D2A5-EC77-3384496FA142}"/>
                  </a:ext>
                </a:extLst>
              </p:cNvPr>
              <p:cNvSpPr txBox="1"/>
              <p:nvPr/>
            </p:nvSpPr>
            <p:spPr>
              <a:xfrm>
                <a:off x="9356238" y="2775412"/>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Jennie Jean Davidson </a:t>
                </a:r>
                <a:r>
                  <a:rPr lang="en-US" sz="550" b="1" dirty="0">
                    <a:latin typeface="Arial" panose="020B0604020202020204" pitchFamily="34" charset="0"/>
                    <a:cs typeface="Arial" panose="020B0604020202020204" pitchFamily="34" charset="0"/>
                  </a:rPr>
                  <a:t>Better Together Strat.</a:t>
                </a:r>
                <a:endParaRPr lang="en-US" sz="550" dirty="0">
                  <a:latin typeface="Arial" panose="020B0604020202020204" pitchFamily="34" charset="0"/>
                  <a:cs typeface="Arial" panose="020B0604020202020204" pitchFamily="34" charset="0"/>
                </a:endParaRPr>
              </a:p>
            </p:txBody>
          </p:sp>
        </p:grpSp>
        <p:grpSp>
          <p:nvGrpSpPr>
            <p:cNvPr id="254" name="Group 253">
              <a:extLst>
                <a:ext uri="{FF2B5EF4-FFF2-40B4-BE49-F238E27FC236}">
                  <a16:creationId xmlns:a16="http://schemas.microsoft.com/office/drawing/2014/main" id="{792F177B-2BD1-B46C-4A39-E1F18FA7B442}"/>
                </a:ext>
              </a:extLst>
            </p:cNvPr>
            <p:cNvGrpSpPr/>
            <p:nvPr/>
          </p:nvGrpSpPr>
          <p:grpSpPr>
            <a:xfrm>
              <a:off x="9909510" y="2604383"/>
              <a:ext cx="539496" cy="539496"/>
              <a:chOff x="9909510" y="2527383"/>
              <a:chExt cx="539496" cy="539496"/>
            </a:xfrm>
          </p:grpSpPr>
          <p:sp>
            <p:nvSpPr>
              <p:cNvPr id="278" name="Oval 277">
                <a:extLst>
                  <a:ext uri="{FF2B5EF4-FFF2-40B4-BE49-F238E27FC236}">
                    <a16:creationId xmlns:a16="http://schemas.microsoft.com/office/drawing/2014/main" id="{1862B4D8-FAB9-526E-D5A7-05D25C75D7BC}"/>
                  </a:ext>
                </a:extLst>
              </p:cNvPr>
              <p:cNvSpPr>
                <a:spLocks noChangeAspect="1"/>
              </p:cNvSpPr>
              <p:nvPr/>
            </p:nvSpPr>
            <p:spPr>
              <a:xfrm>
                <a:off x="9909510" y="2527383"/>
                <a:ext cx="539496" cy="539496"/>
              </a:xfrm>
              <a:prstGeom prst="ellipse">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9" name="TextBox 278">
                <a:extLst>
                  <a:ext uri="{FF2B5EF4-FFF2-40B4-BE49-F238E27FC236}">
                    <a16:creationId xmlns:a16="http://schemas.microsoft.com/office/drawing/2014/main" id="{FD36F2A1-87A2-1703-47A1-465E116E9825}"/>
                  </a:ext>
                </a:extLst>
              </p:cNvPr>
              <p:cNvSpPr txBox="1"/>
              <p:nvPr/>
            </p:nvSpPr>
            <p:spPr>
              <a:xfrm>
                <a:off x="9971712" y="2583827"/>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Denise Nelson</a:t>
                </a:r>
                <a:endParaRPr lang="en-US" sz="650" b="1" dirty="0">
                  <a:latin typeface="Arial" panose="020B0604020202020204" pitchFamily="34" charset="0"/>
                  <a:cs typeface="Arial" panose="020B0604020202020204" pitchFamily="34" charset="0"/>
                </a:endParaRPr>
              </a:p>
              <a:p>
                <a:pPr algn="ctr">
                  <a:lnSpc>
                    <a:spcPct val="90000"/>
                  </a:lnSpc>
                </a:pPr>
                <a:r>
                  <a:rPr lang="en-US" sz="550" b="1" dirty="0">
                    <a:latin typeface="Arial" panose="020B0604020202020204" pitchFamily="34" charset="0"/>
                    <a:cs typeface="Arial" panose="020B0604020202020204" pitchFamily="34" charset="0"/>
                  </a:rPr>
                  <a:t>Weiss Institute</a:t>
                </a:r>
                <a:endParaRPr lang="en-US" sz="550" dirty="0">
                  <a:latin typeface="Arial" panose="020B0604020202020204" pitchFamily="34" charset="0"/>
                  <a:cs typeface="Arial" panose="020B0604020202020204" pitchFamily="34" charset="0"/>
                </a:endParaRPr>
              </a:p>
            </p:txBody>
          </p:sp>
        </p:grpSp>
        <p:grpSp>
          <p:nvGrpSpPr>
            <p:cNvPr id="255" name="Group 254">
              <a:extLst>
                <a:ext uri="{FF2B5EF4-FFF2-40B4-BE49-F238E27FC236}">
                  <a16:creationId xmlns:a16="http://schemas.microsoft.com/office/drawing/2014/main" id="{73B6AA48-F2C3-1137-1058-6607F59E206F}"/>
                </a:ext>
              </a:extLst>
            </p:cNvPr>
            <p:cNvGrpSpPr/>
            <p:nvPr/>
          </p:nvGrpSpPr>
          <p:grpSpPr>
            <a:xfrm>
              <a:off x="8667733" y="1138922"/>
              <a:ext cx="539496" cy="539496"/>
              <a:chOff x="8667733" y="1061922"/>
              <a:chExt cx="539496" cy="539496"/>
            </a:xfrm>
          </p:grpSpPr>
          <p:sp>
            <p:nvSpPr>
              <p:cNvPr id="276" name="Oval 275">
                <a:extLst>
                  <a:ext uri="{FF2B5EF4-FFF2-40B4-BE49-F238E27FC236}">
                    <a16:creationId xmlns:a16="http://schemas.microsoft.com/office/drawing/2014/main" id="{347A69FE-BB18-F06B-F932-E1413A10048C}"/>
                  </a:ext>
                </a:extLst>
              </p:cNvPr>
              <p:cNvSpPr>
                <a:spLocks/>
              </p:cNvSpPr>
              <p:nvPr/>
            </p:nvSpPr>
            <p:spPr>
              <a:xfrm>
                <a:off x="8667733" y="1061922"/>
                <a:ext cx="539496" cy="539496"/>
              </a:xfrm>
              <a:prstGeom prst="ellipse">
                <a:avLst/>
              </a:prstGeom>
              <a:solidFill>
                <a:srgbClr val="F5FD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extBox 276">
                <a:extLst>
                  <a:ext uri="{FF2B5EF4-FFF2-40B4-BE49-F238E27FC236}">
                    <a16:creationId xmlns:a16="http://schemas.microsoft.com/office/drawing/2014/main" id="{6C54B379-9610-71E3-E7D3-74D38CE1336B}"/>
                  </a:ext>
                </a:extLst>
              </p:cNvPr>
              <p:cNvSpPr txBox="1"/>
              <p:nvPr/>
            </p:nvSpPr>
            <p:spPr>
              <a:xfrm>
                <a:off x="8725042" y="1113372"/>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Deja Jackson</a:t>
                </a:r>
                <a:endParaRPr lang="en-US" sz="550" dirty="0">
                  <a:latin typeface="Arial" panose="020B0604020202020204" pitchFamily="34" charset="0"/>
                  <a:cs typeface="Arial" panose="020B0604020202020204" pitchFamily="34" charset="0"/>
                </a:endParaRPr>
              </a:p>
            </p:txBody>
          </p:sp>
        </p:grpSp>
        <p:grpSp>
          <p:nvGrpSpPr>
            <p:cNvPr id="256" name="Group 255">
              <a:extLst>
                <a:ext uri="{FF2B5EF4-FFF2-40B4-BE49-F238E27FC236}">
                  <a16:creationId xmlns:a16="http://schemas.microsoft.com/office/drawing/2014/main" id="{9FF7E3B8-AEEC-4591-7607-3AFF1C2C229D}"/>
                </a:ext>
              </a:extLst>
            </p:cNvPr>
            <p:cNvGrpSpPr/>
            <p:nvPr/>
          </p:nvGrpSpPr>
          <p:grpSpPr>
            <a:xfrm>
              <a:off x="9291375" y="1138922"/>
              <a:ext cx="539496" cy="539496"/>
              <a:chOff x="9291375" y="1061922"/>
              <a:chExt cx="539496" cy="539496"/>
            </a:xfrm>
          </p:grpSpPr>
          <p:sp>
            <p:nvSpPr>
              <p:cNvPr id="274" name="Oval 273">
                <a:extLst>
                  <a:ext uri="{FF2B5EF4-FFF2-40B4-BE49-F238E27FC236}">
                    <a16:creationId xmlns:a16="http://schemas.microsoft.com/office/drawing/2014/main" id="{3A4F379C-F07D-B4B6-BD8C-8A28171B2BE4}"/>
                  </a:ext>
                </a:extLst>
              </p:cNvPr>
              <p:cNvSpPr>
                <a:spLocks/>
              </p:cNvSpPr>
              <p:nvPr/>
            </p:nvSpPr>
            <p:spPr>
              <a:xfrm>
                <a:off x="9291375" y="1061922"/>
                <a:ext cx="539496" cy="539496"/>
              </a:xfrm>
              <a:prstGeom prst="ellipse">
                <a:avLst/>
              </a:prstGeom>
              <a:solidFill>
                <a:srgbClr val="F5FDFF">
                  <a:alpha val="99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TextBox 274">
                <a:extLst>
                  <a:ext uri="{FF2B5EF4-FFF2-40B4-BE49-F238E27FC236}">
                    <a16:creationId xmlns:a16="http://schemas.microsoft.com/office/drawing/2014/main" id="{EE6BECD4-C6EB-A135-3F53-457DF7137CE8}"/>
                  </a:ext>
                </a:extLst>
              </p:cNvPr>
              <p:cNvSpPr txBox="1"/>
              <p:nvPr/>
            </p:nvSpPr>
            <p:spPr>
              <a:xfrm>
                <a:off x="9342880" y="1113372"/>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Matt Berry</a:t>
                </a:r>
                <a:endParaRPr lang="en-US" sz="550" dirty="0">
                  <a:latin typeface="Arial" panose="020B0604020202020204" pitchFamily="34" charset="0"/>
                  <a:cs typeface="Arial" panose="020B0604020202020204" pitchFamily="34" charset="0"/>
                </a:endParaRPr>
              </a:p>
            </p:txBody>
          </p:sp>
        </p:grpSp>
        <p:grpSp>
          <p:nvGrpSpPr>
            <p:cNvPr id="257" name="Group 256">
              <a:extLst>
                <a:ext uri="{FF2B5EF4-FFF2-40B4-BE49-F238E27FC236}">
                  <a16:creationId xmlns:a16="http://schemas.microsoft.com/office/drawing/2014/main" id="{BB1B588F-9593-0857-F8F1-F72E33F00CCC}"/>
                </a:ext>
              </a:extLst>
            </p:cNvPr>
            <p:cNvGrpSpPr/>
            <p:nvPr/>
          </p:nvGrpSpPr>
          <p:grpSpPr>
            <a:xfrm>
              <a:off x="9908840" y="1294241"/>
              <a:ext cx="539496" cy="539496"/>
              <a:chOff x="9908840" y="1217241"/>
              <a:chExt cx="539496" cy="539496"/>
            </a:xfrm>
          </p:grpSpPr>
          <p:sp>
            <p:nvSpPr>
              <p:cNvPr id="272" name="Oval 271">
                <a:extLst>
                  <a:ext uri="{FF2B5EF4-FFF2-40B4-BE49-F238E27FC236}">
                    <a16:creationId xmlns:a16="http://schemas.microsoft.com/office/drawing/2014/main" id="{0C5FB6B0-F0BC-E78E-1DCD-EE46136E7F8F}"/>
                  </a:ext>
                </a:extLst>
              </p:cNvPr>
              <p:cNvSpPr>
                <a:spLocks/>
              </p:cNvSpPr>
              <p:nvPr/>
            </p:nvSpPr>
            <p:spPr>
              <a:xfrm>
                <a:off x="9908840" y="1217241"/>
                <a:ext cx="539496" cy="539496"/>
              </a:xfrm>
              <a:prstGeom prst="ellipse">
                <a:avLst/>
              </a:prstGeom>
              <a:solidFill>
                <a:srgbClr val="F5FDFF">
                  <a:alpha val="99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3" name="TextBox 272">
                <a:extLst>
                  <a:ext uri="{FF2B5EF4-FFF2-40B4-BE49-F238E27FC236}">
                    <a16:creationId xmlns:a16="http://schemas.microsoft.com/office/drawing/2014/main" id="{A3716B7F-E2AB-1B79-5A19-9E40BC9DE2ED}"/>
                  </a:ext>
                </a:extLst>
              </p:cNvPr>
              <p:cNvSpPr txBox="1"/>
              <p:nvPr/>
            </p:nvSpPr>
            <p:spPr>
              <a:xfrm>
                <a:off x="9960717" y="1274010"/>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Emma Horn</a:t>
                </a:r>
                <a:endParaRPr lang="en-US" sz="550" dirty="0">
                  <a:latin typeface="Arial" panose="020B0604020202020204" pitchFamily="34" charset="0"/>
                  <a:cs typeface="Arial" panose="020B0604020202020204" pitchFamily="34" charset="0"/>
                </a:endParaRPr>
              </a:p>
            </p:txBody>
          </p:sp>
        </p:grpSp>
        <p:grpSp>
          <p:nvGrpSpPr>
            <p:cNvPr id="258" name="Group 257">
              <a:extLst>
                <a:ext uri="{FF2B5EF4-FFF2-40B4-BE49-F238E27FC236}">
                  <a16:creationId xmlns:a16="http://schemas.microsoft.com/office/drawing/2014/main" id="{E9EC4ECC-7AA3-B107-6EC7-157532FD7DF7}"/>
                </a:ext>
              </a:extLst>
            </p:cNvPr>
            <p:cNvGrpSpPr/>
            <p:nvPr/>
          </p:nvGrpSpPr>
          <p:grpSpPr>
            <a:xfrm>
              <a:off x="9908840" y="1936792"/>
              <a:ext cx="539496" cy="539496"/>
              <a:chOff x="9908840" y="1859792"/>
              <a:chExt cx="539496" cy="539496"/>
            </a:xfrm>
          </p:grpSpPr>
          <p:sp>
            <p:nvSpPr>
              <p:cNvPr id="270" name="Oval 269">
                <a:extLst>
                  <a:ext uri="{FF2B5EF4-FFF2-40B4-BE49-F238E27FC236}">
                    <a16:creationId xmlns:a16="http://schemas.microsoft.com/office/drawing/2014/main" id="{CB972005-02BA-1874-5874-9037FC097F24}"/>
                  </a:ext>
                </a:extLst>
              </p:cNvPr>
              <p:cNvSpPr>
                <a:spLocks/>
              </p:cNvSpPr>
              <p:nvPr/>
            </p:nvSpPr>
            <p:spPr>
              <a:xfrm>
                <a:off x="9908840" y="1859792"/>
                <a:ext cx="539496" cy="539496"/>
              </a:xfrm>
              <a:prstGeom prst="ellipse">
                <a:avLst/>
              </a:prstGeom>
              <a:solidFill>
                <a:srgbClr val="F5FDFF">
                  <a:alpha val="99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extBox 270">
                <a:extLst>
                  <a:ext uri="{FF2B5EF4-FFF2-40B4-BE49-F238E27FC236}">
                    <a16:creationId xmlns:a16="http://schemas.microsoft.com/office/drawing/2014/main" id="{ABB242DF-FB36-FC30-D9CA-988F34237604}"/>
                  </a:ext>
                </a:extLst>
              </p:cNvPr>
              <p:cNvSpPr txBox="1"/>
              <p:nvPr/>
            </p:nvSpPr>
            <p:spPr>
              <a:xfrm>
                <a:off x="9960717" y="1916561"/>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Amy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Neal</a:t>
                </a:r>
                <a:endParaRPr lang="en-US" sz="550" dirty="0">
                  <a:latin typeface="Arial" panose="020B0604020202020204" pitchFamily="34" charset="0"/>
                  <a:cs typeface="Arial" panose="020B0604020202020204" pitchFamily="34" charset="0"/>
                </a:endParaRPr>
              </a:p>
            </p:txBody>
          </p:sp>
        </p:grpSp>
        <p:cxnSp>
          <p:nvCxnSpPr>
            <p:cNvPr id="259" name="Straight Connector 258">
              <a:extLst>
                <a:ext uri="{FF2B5EF4-FFF2-40B4-BE49-F238E27FC236}">
                  <a16:creationId xmlns:a16="http://schemas.microsoft.com/office/drawing/2014/main" id="{C9D931C5-8677-AAEA-565B-C957CBE8F1BD}"/>
                </a:ext>
              </a:extLst>
            </p:cNvPr>
            <p:cNvCxnSpPr>
              <a:cxnSpLocks/>
            </p:cNvCxnSpPr>
            <p:nvPr/>
          </p:nvCxnSpPr>
          <p:spPr>
            <a:xfrm flipV="1">
              <a:off x="7807602" y="3009572"/>
              <a:ext cx="284621" cy="174787"/>
            </a:xfrm>
            <a:prstGeom prst="line">
              <a:avLst/>
            </a:prstGeom>
            <a:ln w="1270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1753AABA-0327-2ACC-88DA-3790BE000B52}"/>
                </a:ext>
              </a:extLst>
            </p:cNvPr>
            <p:cNvCxnSpPr>
              <a:cxnSpLocks/>
            </p:cNvCxnSpPr>
            <p:nvPr/>
          </p:nvCxnSpPr>
          <p:spPr>
            <a:xfrm>
              <a:off x="7887921" y="1114602"/>
              <a:ext cx="232998" cy="95011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18CEBF6-6ED9-3234-C99E-B65F3C1A3D28}"/>
                </a:ext>
              </a:extLst>
            </p:cNvPr>
            <p:cNvCxnSpPr>
              <a:cxnSpLocks/>
              <a:endCxn id="288" idx="0"/>
            </p:cNvCxnSpPr>
            <p:nvPr/>
          </p:nvCxnSpPr>
          <p:spPr>
            <a:xfrm flipH="1">
              <a:off x="8332312" y="899715"/>
              <a:ext cx="1847" cy="40254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D7AD005-0566-7E8D-DB6A-224D8099A89E}"/>
                </a:ext>
              </a:extLst>
            </p:cNvPr>
            <p:cNvCxnSpPr>
              <a:cxnSpLocks/>
            </p:cNvCxnSpPr>
            <p:nvPr/>
          </p:nvCxnSpPr>
          <p:spPr>
            <a:xfrm flipH="1">
              <a:off x="9244331" y="898359"/>
              <a:ext cx="8179" cy="510311"/>
            </a:xfrm>
            <a:prstGeom prst="line">
              <a:avLst/>
            </a:prstGeom>
            <a:ln w="127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E0EF4D66-B0A7-022F-B5CB-FD9A829915E5}"/>
                </a:ext>
              </a:extLst>
            </p:cNvPr>
            <p:cNvCxnSpPr>
              <a:cxnSpLocks/>
            </p:cNvCxnSpPr>
            <p:nvPr/>
          </p:nvCxnSpPr>
          <p:spPr>
            <a:xfrm flipH="1">
              <a:off x="9756960" y="898359"/>
              <a:ext cx="311929" cy="321166"/>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EE3D481-7B61-E2F2-BB23-E0C2F9A7FA1D}"/>
                </a:ext>
              </a:extLst>
            </p:cNvPr>
            <p:cNvCxnSpPr>
              <a:cxnSpLocks/>
            </p:cNvCxnSpPr>
            <p:nvPr/>
          </p:nvCxnSpPr>
          <p:spPr>
            <a:xfrm flipH="1">
              <a:off x="9100301" y="880275"/>
              <a:ext cx="748549" cy="31408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E2BF644D-FAB8-020C-67F4-22BB1BD439C4}"/>
                </a:ext>
              </a:extLst>
            </p:cNvPr>
            <p:cNvCxnSpPr>
              <a:cxnSpLocks/>
            </p:cNvCxnSpPr>
            <p:nvPr/>
          </p:nvCxnSpPr>
          <p:spPr>
            <a:xfrm flipH="1">
              <a:off x="10169525" y="899715"/>
              <a:ext cx="86" cy="38696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8AED4F2B-4663-A4CF-3B86-6C7A7AF29EF9}"/>
                </a:ext>
              </a:extLst>
            </p:cNvPr>
            <p:cNvCxnSpPr>
              <a:cxnSpLocks/>
            </p:cNvCxnSpPr>
            <p:nvPr/>
          </p:nvCxnSpPr>
          <p:spPr>
            <a:xfrm flipH="1">
              <a:off x="10550461" y="1085185"/>
              <a:ext cx="86277" cy="756567"/>
            </a:xfrm>
            <a:prstGeom prst="line">
              <a:avLst/>
            </a:prstGeom>
            <a:ln w="127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FA8DD303-7E27-35EB-8492-7CAA958E754A}"/>
                </a:ext>
              </a:extLst>
            </p:cNvPr>
            <p:cNvCxnSpPr>
              <a:cxnSpLocks/>
            </p:cNvCxnSpPr>
            <p:nvPr/>
          </p:nvCxnSpPr>
          <p:spPr>
            <a:xfrm flipH="1">
              <a:off x="10182164" y="1833737"/>
              <a:ext cx="372513" cy="53647"/>
            </a:xfrm>
            <a:prstGeom prst="line">
              <a:avLst/>
            </a:prstGeom>
            <a:ln w="127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CAF499A7-C9BF-C600-888A-77CCCF6E7D07}"/>
                </a:ext>
              </a:extLst>
            </p:cNvPr>
            <p:cNvCxnSpPr>
              <a:cxnSpLocks/>
            </p:cNvCxnSpPr>
            <p:nvPr/>
          </p:nvCxnSpPr>
          <p:spPr>
            <a:xfrm flipH="1">
              <a:off x="10177935" y="1882354"/>
              <a:ext cx="556496" cy="32296"/>
            </a:xfrm>
            <a:prstGeom prst="line">
              <a:avLst/>
            </a:prstGeom>
            <a:ln w="127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20574121-8FAB-0FDB-326B-335556195243}"/>
                </a:ext>
              </a:extLst>
            </p:cNvPr>
            <p:cNvCxnSpPr>
              <a:cxnSpLocks/>
            </p:cNvCxnSpPr>
            <p:nvPr/>
          </p:nvCxnSpPr>
          <p:spPr>
            <a:xfrm flipH="1">
              <a:off x="10440032" y="2292662"/>
              <a:ext cx="290491" cy="6999"/>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grpSp>
      <p:grpSp>
        <p:nvGrpSpPr>
          <p:cNvPr id="305" name="Group 304">
            <a:extLst>
              <a:ext uri="{FF2B5EF4-FFF2-40B4-BE49-F238E27FC236}">
                <a16:creationId xmlns:a16="http://schemas.microsoft.com/office/drawing/2014/main" id="{9DEFD3E6-EA66-FAD6-C147-0E991E793DB9}"/>
              </a:ext>
            </a:extLst>
          </p:cNvPr>
          <p:cNvGrpSpPr/>
          <p:nvPr/>
        </p:nvGrpSpPr>
        <p:grpSpPr>
          <a:xfrm>
            <a:off x="5189038" y="1123648"/>
            <a:ext cx="1892898" cy="2550133"/>
            <a:chOff x="5314100" y="1125675"/>
            <a:chExt cx="1616041" cy="2610329"/>
          </a:xfrm>
        </p:grpSpPr>
        <p:sp>
          <p:nvSpPr>
            <p:cNvPr id="306" name="Rectangle 305">
              <a:extLst>
                <a:ext uri="{FF2B5EF4-FFF2-40B4-BE49-F238E27FC236}">
                  <a16:creationId xmlns:a16="http://schemas.microsoft.com/office/drawing/2014/main" id="{C84BB8AC-BEEA-201B-04DD-C1005D428CE2}"/>
                </a:ext>
              </a:extLst>
            </p:cNvPr>
            <p:cNvSpPr/>
            <p:nvPr/>
          </p:nvSpPr>
          <p:spPr>
            <a:xfrm>
              <a:off x="5314100" y="1125675"/>
              <a:ext cx="1432986" cy="2610329"/>
            </a:xfrm>
            <a:prstGeom prst="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rPr>
                <a:t>COLOR KEY</a:t>
              </a:r>
            </a:p>
            <a:p>
              <a:pPr algn="ctr"/>
              <a:r>
                <a:rPr lang="en-US" sz="1200" dirty="0">
                  <a:solidFill>
                    <a:schemeClr val="tx1"/>
                  </a:solidFill>
                </a:rPr>
                <a:t>(with total members by iteration)</a:t>
              </a:r>
            </a:p>
          </p:txBody>
        </p:sp>
        <p:grpSp>
          <p:nvGrpSpPr>
            <p:cNvPr id="307" name="Group 306">
              <a:extLst>
                <a:ext uri="{FF2B5EF4-FFF2-40B4-BE49-F238E27FC236}">
                  <a16:creationId xmlns:a16="http://schemas.microsoft.com/office/drawing/2014/main" id="{22F8522B-36A3-3C24-A159-861C62EEA921}"/>
                </a:ext>
              </a:extLst>
            </p:cNvPr>
            <p:cNvGrpSpPr/>
            <p:nvPr/>
          </p:nvGrpSpPr>
          <p:grpSpPr>
            <a:xfrm>
              <a:off x="5401443" y="2115203"/>
              <a:ext cx="1528698" cy="1461723"/>
              <a:chOff x="5379426" y="1940708"/>
              <a:chExt cx="1528698" cy="1461723"/>
            </a:xfrm>
          </p:grpSpPr>
          <p:sp>
            <p:nvSpPr>
              <p:cNvPr id="308" name="Oval 307">
                <a:extLst>
                  <a:ext uri="{FF2B5EF4-FFF2-40B4-BE49-F238E27FC236}">
                    <a16:creationId xmlns:a16="http://schemas.microsoft.com/office/drawing/2014/main" id="{C1E32815-CC36-1140-D6A5-208B2F57DD35}"/>
                  </a:ext>
                </a:extLst>
              </p:cNvPr>
              <p:cNvSpPr/>
              <p:nvPr/>
            </p:nvSpPr>
            <p:spPr>
              <a:xfrm>
                <a:off x="5379426" y="1940708"/>
                <a:ext cx="212565" cy="2125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D6575274-0294-A310-F7C9-904185742ED7}"/>
                  </a:ext>
                </a:extLst>
              </p:cNvPr>
              <p:cNvSpPr/>
              <p:nvPr/>
            </p:nvSpPr>
            <p:spPr>
              <a:xfrm>
                <a:off x="5379426" y="2217799"/>
                <a:ext cx="212565" cy="21256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5DEB349-D7C2-AC8D-0FF4-DA4BC375011A}"/>
                  </a:ext>
                </a:extLst>
              </p:cNvPr>
              <p:cNvSpPr/>
              <p:nvPr/>
            </p:nvSpPr>
            <p:spPr>
              <a:xfrm>
                <a:off x="5379426" y="2504358"/>
                <a:ext cx="212565" cy="212565"/>
              </a:xfrm>
              <a:prstGeom prst="ellipse">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94AD5F28-43AC-68A0-84D6-081CCD46CE51}"/>
                  </a:ext>
                </a:extLst>
              </p:cNvPr>
              <p:cNvSpPr/>
              <p:nvPr/>
            </p:nvSpPr>
            <p:spPr>
              <a:xfrm>
                <a:off x="5379426" y="2790453"/>
                <a:ext cx="212565" cy="212565"/>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6C4607AE-FEA1-26FB-4739-4F5E3857F776}"/>
                  </a:ext>
                </a:extLst>
              </p:cNvPr>
              <p:cNvSpPr/>
              <p:nvPr/>
            </p:nvSpPr>
            <p:spPr>
              <a:xfrm>
                <a:off x="5380045" y="3077203"/>
                <a:ext cx="212565" cy="21256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extBox 312">
                <a:extLst>
                  <a:ext uri="{FF2B5EF4-FFF2-40B4-BE49-F238E27FC236}">
                    <a16:creationId xmlns:a16="http://schemas.microsoft.com/office/drawing/2014/main" id="{DB8C6887-5399-6368-BC9E-D384EA8BE263}"/>
                  </a:ext>
                </a:extLst>
              </p:cNvPr>
              <p:cNvSpPr txBox="1"/>
              <p:nvPr/>
            </p:nvSpPr>
            <p:spPr>
              <a:xfrm>
                <a:off x="5542038" y="2230536"/>
                <a:ext cx="1077796" cy="200055"/>
              </a:xfrm>
              <a:prstGeom prst="rect">
                <a:avLst/>
              </a:prstGeom>
              <a:noFill/>
            </p:spPr>
            <p:txBody>
              <a:bodyPr wrap="square" rtlCol="0">
                <a:spAutoFit/>
              </a:bodyPr>
              <a:lstStyle/>
              <a:p>
                <a:r>
                  <a:rPr lang="en-US" sz="700" b="1" dirty="0"/>
                  <a:t>Private Sector </a:t>
                </a:r>
                <a:r>
                  <a:rPr lang="en-US" sz="700" dirty="0"/>
                  <a:t>(1,1)</a:t>
                </a:r>
              </a:p>
            </p:txBody>
          </p:sp>
          <p:sp>
            <p:nvSpPr>
              <p:cNvPr id="314" name="TextBox 313">
                <a:extLst>
                  <a:ext uri="{FF2B5EF4-FFF2-40B4-BE49-F238E27FC236}">
                    <a16:creationId xmlns:a16="http://schemas.microsoft.com/office/drawing/2014/main" id="{CE4496DE-E4BD-486F-E0EA-BB9253813DFF}"/>
                  </a:ext>
                </a:extLst>
              </p:cNvPr>
              <p:cNvSpPr txBox="1"/>
              <p:nvPr/>
            </p:nvSpPr>
            <p:spPr>
              <a:xfrm>
                <a:off x="5542037" y="2503958"/>
                <a:ext cx="1366087" cy="200055"/>
              </a:xfrm>
              <a:prstGeom prst="rect">
                <a:avLst/>
              </a:prstGeom>
              <a:noFill/>
            </p:spPr>
            <p:txBody>
              <a:bodyPr wrap="square" rtlCol="0">
                <a:spAutoFit/>
              </a:bodyPr>
              <a:lstStyle/>
              <a:p>
                <a:r>
                  <a:rPr lang="en-US" sz="700" b="1" dirty="0"/>
                  <a:t>Higher Education </a:t>
                </a:r>
                <a:r>
                  <a:rPr lang="en-US" sz="700" dirty="0"/>
                  <a:t>(3,5)</a:t>
                </a:r>
                <a:endParaRPr lang="en-US" sz="700" b="1" dirty="0"/>
              </a:p>
            </p:txBody>
          </p:sp>
          <p:sp>
            <p:nvSpPr>
              <p:cNvPr id="315" name="TextBox 314">
                <a:extLst>
                  <a:ext uri="{FF2B5EF4-FFF2-40B4-BE49-F238E27FC236}">
                    <a16:creationId xmlns:a16="http://schemas.microsoft.com/office/drawing/2014/main" id="{EB91A60D-4546-AC34-43DB-48E5FEB2321B}"/>
                  </a:ext>
                </a:extLst>
              </p:cNvPr>
              <p:cNvSpPr txBox="1"/>
              <p:nvPr/>
            </p:nvSpPr>
            <p:spPr>
              <a:xfrm>
                <a:off x="5542037" y="1940708"/>
                <a:ext cx="1150301" cy="307777"/>
              </a:xfrm>
              <a:prstGeom prst="rect">
                <a:avLst/>
              </a:prstGeom>
              <a:noFill/>
            </p:spPr>
            <p:txBody>
              <a:bodyPr wrap="square" rtlCol="0">
                <a:spAutoFit/>
              </a:bodyPr>
              <a:lstStyle/>
              <a:p>
                <a:r>
                  <a:rPr lang="en-US" sz="700" b="1" dirty="0"/>
                  <a:t>Non-Profit/ Voluntary Sector </a:t>
                </a:r>
                <a:r>
                  <a:rPr lang="en-US" sz="700" dirty="0"/>
                  <a:t>(10,9)</a:t>
                </a:r>
                <a:endParaRPr lang="en-US" sz="700" b="1" dirty="0"/>
              </a:p>
            </p:txBody>
          </p:sp>
          <p:sp>
            <p:nvSpPr>
              <p:cNvPr id="316" name="TextBox 315">
                <a:extLst>
                  <a:ext uri="{FF2B5EF4-FFF2-40B4-BE49-F238E27FC236}">
                    <a16:creationId xmlns:a16="http://schemas.microsoft.com/office/drawing/2014/main" id="{3732FB82-9DC8-87C8-CE36-1D880DAC38B5}"/>
                  </a:ext>
                </a:extLst>
              </p:cNvPr>
              <p:cNvSpPr txBox="1"/>
              <p:nvPr/>
            </p:nvSpPr>
            <p:spPr>
              <a:xfrm>
                <a:off x="5542038" y="3094654"/>
                <a:ext cx="1183311" cy="307777"/>
              </a:xfrm>
              <a:prstGeom prst="rect">
                <a:avLst/>
              </a:prstGeom>
              <a:noFill/>
            </p:spPr>
            <p:txBody>
              <a:bodyPr wrap="square" rtlCol="0">
                <a:spAutoFit/>
              </a:bodyPr>
              <a:lstStyle/>
              <a:p>
                <a:r>
                  <a:rPr lang="en-US" sz="700" b="1" dirty="0"/>
                  <a:t>Public School System </a:t>
                </a:r>
                <a:r>
                  <a:rPr lang="en-US" sz="700" dirty="0"/>
                  <a:t>(4,4)</a:t>
                </a:r>
                <a:endParaRPr lang="en-US" sz="700" b="1" dirty="0"/>
              </a:p>
            </p:txBody>
          </p:sp>
          <p:sp>
            <p:nvSpPr>
              <p:cNvPr id="317" name="TextBox 316">
                <a:extLst>
                  <a:ext uri="{FF2B5EF4-FFF2-40B4-BE49-F238E27FC236}">
                    <a16:creationId xmlns:a16="http://schemas.microsoft.com/office/drawing/2014/main" id="{B32D5388-3FA5-6549-92FE-DEBF63DA95E1}"/>
                  </a:ext>
                </a:extLst>
              </p:cNvPr>
              <p:cNvSpPr txBox="1"/>
              <p:nvPr/>
            </p:nvSpPr>
            <p:spPr>
              <a:xfrm>
                <a:off x="5542038" y="2785583"/>
                <a:ext cx="1150300" cy="200055"/>
              </a:xfrm>
              <a:prstGeom prst="rect">
                <a:avLst/>
              </a:prstGeom>
              <a:noFill/>
            </p:spPr>
            <p:txBody>
              <a:bodyPr wrap="square" rtlCol="0">
                <a:spAutoFit/>
              </a:bodyPr>
              <a:lstStyle/>
              <a:p>
                <a:r>
                  <a:rPr lang="en-US" sz="700" b="1" dirty="0"/>
                  <a:t>City Government </a:t>
                </a:r>
                <a:r>
                  <a:rPr lang="en-US" sz="700" dirty="0"/>
                  <a:t>(6,1)</a:t>
                </a:r>
                <a:endParaRPr lang="en-US" sz="700" b="1" dirty="0"/>
              </a:p>
            </p:txBody>
          </p:sp>
        </p:grpSp>
      </p:grpSp>
    </p:spTree>
    <p:extLst>
      <p:ext uri="{BB962C8B-B14F-4D97-AF65-F5344CB8AC3E}">
        <p14:creationId xmlns:p14="http://schemas.microsoft.com/office/powerpoint/2010/main" val="3540547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3" name="Graphic 132" descr="Add with solid fill">
            <a:extLst>
              <a:ext uri="{FF2B5EF4-FFF2-40B4-BE49-F238E27FC236}">
                <a16:creationId xmlns:a16="http://schemas.microsoft.com/office/drawing/2014/main" id="{033FD17A-4B1A-5A34-BB19-BC4157F625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6048" y="4363783"/>
            <a:ext cx="914400" cy="914400"/>
          </a:xfrm>
          <a:prstGeom prst="rect">
            <a:avLst/>
          </a:prstGeom>
        </p:spPr>
      </p:pic>
      <p:grpSp>
        <p:nvGrpSpPr>
          <p:cNvPr id="37" name="Group 36">
            <a:extLst>
              <a:ext uri="{FF2B5EF4-FFF2-40B4-BE49-F238E27FC236}">
                <a16:creationId xmlns:a16="http://schemas.microsoft.com/office/drawing/2014/main" id="{D778B5C1-321A-2416-6200-9487E3519271}"/>
              </a:ext>
            </a:extLst>
          </p:cNvPr>
          <p:cNvGrpSpPr/>
          <p:nvPr/>
        </p:nvGrpSpPr>
        <p:grpSpPr>
          <a:xfrm>
            <a:off x="611965" y="206003"/>
            <a:ext cx="4282553" cy="5857228"/>
            <a:chOff x="619141" y="206003"/>
            <a:chExt cx="4282553" cy="5857228"/>
          </a:xfrm>
        </p:grpSpPr>
        <p:sp>
          <p:nvSpPr>
            <p:cNvPr id="49" name="Rounded Rectangle 1">
              <a:extLst>
                <a:ext uri="{FF2B5EF4-FFF2-40B4-BE49-F238E27FC236}">
                  <a16:creationId xmlns:a16="http://schemas.microsoft.com/office/drawing/2014/main" id="{3CCB7452-0A7A-72EF-5552-6DB4C79B3364}"/>
                </a:ext>
              </a:extLst>
            </p:cNvPr>
            <p:cNvSpPr/>
            <p:nvPr/>
          </p:nvSpPr>
          <p:spPr>
            <a:xfrm>
              <a:off x="1505686" y="1072079"/>
              <a:ext cx="2519560" cy="4117083"/>
            </a:xfrm>
            <a:prstGeom prst="roundRect">
              <a:avLst>
                <a:gd name="adj" fmla="val 4541"/>
              </a:avLst>
            </a:prstGeom>
            <a:solidFill>
              <a:schemeClr val="bg1">
                <a:lumMod val="85000"/>
              </a:schemeClr>
            </a:solidFill>
            <a:ln w="2222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2500" b="1" dirty="0">
                  <a:solidFill>
                    <a:schemeClr val="tx1"/>
                  </a:solidFill>
                  <a:latin typeface="Arial" panose="020B0604020202020204" pitchFamily="34" charset="0"/>
                  <a:cs typeface="Arial" panose="020B0604020202020204" pitchFamily="34" charset="0"/>
                </a:rPr>
                <a:t>Louisville Promise Cabinet</a:t>
              </a:r>
            </a:p>
            <a:p>
              <a:pPr algn="ctr"/>
              <a:endParaRPr lang="en-US" sz="1000" b="1" spc="300" dirty="0">
                <a:solidFill>
                  <a:schemeClr val="tx1"/>
                </a:solidFill>
                <a:latin typeface="Arial" panose="020B0604020202020204" pitchFamily="34" charset="0"/>
                <a:cs typeface="Arial" panose="020B0604020202020204" pitchFamily="34" charset="0"/>
              </a:endParaRPr>
            </a:p>
            <a:p>
              <a:pPr algn="ctr"/>
              <a:r>
                <a:rPr lang="en-US" sz="1000" b="1" spc="300" dirty="0">
                  <a:solidFill>
                    <a:schemeClr val="tx1"/>
                  </a:solidFill>
                  <a:latin typeface="Arial" panose="020B0604020202020204" pitchFamily="34" charset="0"/>
                  <a:cs typeface="Arial" panose="020B0604020202020204" pitchFamily="34" charset="0"/>
                </a:rPr>
                <a:t>SPRING 2018</a:t>
              </a:r>
            </a:p>
            <a:p>
              <a:pPr algn="ctr"/>
              <a:endParaRPr lang="en-US" sz="1000" b="1" spc="300" dirty="0">
                <a:solidFill>
                  <a:schemeClr val="tx1"/>
                </a:solidFill>
                <a:latin typeface="Arial" panose="020B0604020202020204" pitchFamily="34" charset="0"/>
                <a:cs typeface="Arial" panose="020B0604020202020204" pitchFamily="34" charset="0"/>
              </a:endParaRPr>
            </a:p>
          </p:txBody>
        </p:sp>
        <p:sp>
          <p:nvSpPr>
            <p:cNvPr id="55" name="Rounded Rectangle 4">
              <a:extLst>
                <a:ext uri="{FF2B5EF4-FFF2-40B4-BE49-F238E27FC236}">
                  <a16:creationId xmlns:a16="http://schemas.microsoft.com/office/drawing/2014/main" id="{C20716A5-D1C0-9D17-8208-6737306B0853}"/>
                </a:ext>
              </a:extLst>
            </p:cNvPr>
            <p:cNvSpPr/>
            <p:nvPr/>
          </p:nvSpPr>
          <p:spPr>
            <a:xfrm>
              <a:off x="1831884" y="1391845"/>
              <a:ext cx="1846722" cy="1638455"/>
            </a:xfrm>
            <a:prstGeom prst="roundRect">
              <a:avLst>
                <a:gd name="adj" fmla="val 4541"/>
              </a:avLst>
            </a:prstGeom>
            <a:solidFill>
              <a:schemeClr val="bg1">
                <a:lumMod val="50000"/>
              </a:schemeClr>
            </a:solidFill>
            <a:ln w="2222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dirty="0">
                  <a:latin typeface="Arial" panose="020B0604020202020204" pitchFamily="34" charset="0"/>
                  <a:cs typeface="Arial" panose="020B0604020202020204" pitchFamily="34" charset="0"/>
                </a:rPr>
                <a:t>Admin</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Team</a:t>
              </a:r>
            </a:p>
            <a:p>
              <a:pPr algn="ctr">
                <a:lnSpc>
                  <a:spcPct val="90000"/>
                </a:lnSpc>
              </a:pPr>
              <a:r>
                <a:rPr lang="en-US" sz="1000" dirty="0">
                  <a:latin typeface="Arial" panose="020B0604020202020204" pitchFamily="34" charset="0"/>
                  <a:cs typeface="Arial" panose="020B0604020202020204" pitchFamily="34" charset="0"/>
                </a:rPr>
                <a:t>(Meets Weekly)</a:t>
              </a:r>
            </a:p>
          </p:txBody>
        </p:sp>
        <p:pic>
          <p:nvPicPr>
            <p:cNvPr id="58" name="Graphic 57">
              <a:extLst>
                <a:ext uri="{FF2B5EF4-FFF2-40B4-BE49-F238E27FC236}">
                  <a16:creationId xmlns:a16="http://schemas.microsoft.com/office/drawing/2014/main" id="{FECDA476-6FE6-FB6E-80F2-77B81E6E2E1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415904" y="206003"/>
              <a:ext cx="702169" cy="735606"/>
            </a:xfrm>
            <a:prstGeom prst="rect">
              <a:avLst/>
            </a:prstGeom>
          </p:spPr>
        </p:pic>
        <p:sp>
          <p:nvSpPr>
            <p:cNvPr id="61" name="TextBox 60">
              <a:extLst>
                <a:ext uri="{FF2B5EF4-FFF2-40B4-BE49-F238E27FC236}">
                  <a16:creationId xmlns:a16="http://schemas.microsoft.com/office/drawing/2014/main" id="{45BD65CB-D3D2-2236-7A64-3202AAC3595A}"/>
                </a:ext>
              </a:extLst>
            </p:cNvPr>
            <p:cNvSpPr txBox="1"/>
            <p:nvPr/>
          </p:nvSpPr>
          <p:spPr>
            <a:xfrm>
              <a:off x="2464711" y="411784"/>
              <a:ext cx="614383"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Mason Rummel</a:t>
              </a:r>
            </a:p>
            <a:p>
              <a:pPr algn="ctr">
                <a:lnSpc>
                  <a:spcPct val="90000"/>
                </a:lnSpc>
              </a:pPr>
              <a:r>
                <a:rPr lang="en-US" sz="550" dirty="0">
                  <a:latin typeface="Arial" panose="020B0604020202020204" pitchFamily="34" charset="0"/>
                  <a:cs typeface="Arial" panose="020B0604020202020204" pitchFamily="34" charset="0"/>
                </a:rPr>
                <a:t>JG Brown Foundation</a:t>
              </a:r>
            </a:p>
          </p:txBody>
        </p:sp>
        <p:pic>
          <p:nvPicPr>
            <p:cNvPr id="448" name="Graphic 447">
              <a:extLst>
                <a:ext uri="{FF2B5EF4-FFF2-40B4-BE49-F238E27FC236}">
                  <a16:creationId xmlns:a16="http://schemas.microsoft.com/office/drawing/2014/main" id="{453FBC18-F886-7262-0D32-0356DE7FBF3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228828" y="206003"/>
              <a:ext cx="702169" cy="735606"/>
            </a:xfrm>
            <a:prstGeom prst="rect">
              <a:avLst/>
            </a:prstGeom>
          </p:spPr>
        </p:pic>
        <p:sp>
          <p:nvSpPr>
            <p:cNvPr id="449" name="TextBox 448">
              <a:extLst>
                <a:ext uri="{FF2B5EF4-FFF2-40B4-BE49-F238E27FC236}">
                  <a16:creationId xmlns:a16="http://schemas.microsoft.com/office/drawing/2014/main" id="{CC2F18F4-EF17-1843-1B8F-CA88853C94B2}"/>
                </a:ext>
              </a:extLst>
            </p:cNvPr>
            <p:cNvSpPr txBox="1"/>
            <p:nvPr/>
          </p:nvSpPr>
          <p:spPr>
            <a:xfrm>
              <a:off x="3282550" y="411784"/>
              <a:ext cx="600320"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Mary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Gwen</a:t>
              </a:r>
            </a:p>
            <a:p>
              <a:pPr algn="ctr">
                <a:lnSpc>
                  <a:spcPct val="90000"/>
                </a:lnSpc>
              </a:pPr>
              <a:r>
                <a:rPr lang="en-US" sz="700" b="1" dirty="0">
                  <a:latin typeface="Arial" panose="020B0604020202020204" pitchFamily="34" charset="0"/>
                  <a:cs typeface="Arial" panose="020B0604020202020204" pitchFamily="34" charset="0"/>
                </a:rPr>
                <a:t>Wheeler</a:t>
              </a:r>
            </a:p>
            <a:p>
              <a:pPr algn="ctr">
                <a:lnSpc>
                  <a:spcPct val="90000"/>
                </a:lnSpc>
              </a:pPr>
              <a:r>
                <a:rPr lang="en-US" sz="550" dirty="0">
                  <a:latin typeface="Arial" panose="020B0604020202020204" pitchFamily="34" charset="0"/>
                  <a:cs typeface="Arial" panose="020B0604020202020204" pitchFamily="34" charset="0"/>
                </a:rPr>
                <a:t>55K Degrees</a:t>
              </a:r>
            </a:p>
          </p:txBody>
        </p:sp>
        <p:pic>
          <p:nvPicPr>
            <p:cNvPr id="450" name="Graphic 449">
              <a:extLst>
                <a:ext uri="{FF2B5EF4-FFF2-40B4-BE49-F238E27FC236}">
                  <a16:creationId xmlns:a16="http://schemas.microsoft.com/office/drawing/2014/main" id="{9AEE5934-E545-6A70-84B7-C6AF916AB6A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5400000">
              <a:off x="4182806" y="1798823"/>
              <a:ext cx="702170" cy="735606"/>
            </a:xfrm>
            <a:prstGeom prst="rect">
              <a:avLst/>
            </a:prstGeom>
          </p:spPr>
        </p:pic>
        <p:sp>
          <p:nvSpPr>
            <p:cNvPr id="451" name="TextBox 450">
              <a:extLst>
                <a:ext uri="{FF2B5EF4-FFF2-40B4-BE49-F238E27FC236}">
                  <a16:creationId xmlns:a16="http://schemas.microsoft.com/office/drawing/2014/main" id="{C7F8A446-A7DA-2503-96F1-E9187B7C05A8}"/>
                </a:ext>
              </a:extLst>
            </p:cNvPr>
            <p:cNvSpPr txBox="1"/>
            <p:nvPr/>
          </p:nvSpPr>
          <p:spPr>
            <a:xfrm>
              <a:off x="4234174" y="1944853"/>
              <a:ext cx="499256"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Tony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Peyton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C.E.&amp;S. Foundation</a:t>
              </a:r>
            </a:p>
          </p:txBody>
        </p:sp>
        <p:pic>
          <p:nvPicPr>
            <p:cNvPr id="452" name="Graphic 451">
              <a:extLst>
                <a:ext uri="{FF2B5EF4-FFF2-40B4-BE49-F238E27FC236}">
                  <a16:creationId xmlns:a16="http://schemas.microsoft.com/office/drawing/2014/main" id="{EA53EAAD-01C6-4100-4ED5-129513C8DFE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5400000">
              <a:off x="4182806" y="2440454"/>
              <a:ext cx="702170" cy="735606"/>
            </a:xfrm>
            <a:prstGeom prst="rect">
              <a:avLst/>
            </a:prstGeom>
          </p:spPr>
        </p:pic>
        <p:sp>
          <p:nvSpPr>
            <p:cNvPr id="453" name="TextBox 452">
              <a:extLst>
                <a:ext uri="{FF2B5EF4-FFF2-40B4-BE49-F238E27FC236}">
                  <a16:creationId xmlns:a16="http://schemas.microsoft.com/office/drawing/2014/main" id="{853DCB94-378A-73DC-A840-3218FEADD89A}"/>
                </a:ext>
              </a:extLst>
            </p:cNvPr>
            <p:cNvSpPr txBox="1"/>
            <p:nvPr/>
          </p:nvSpPr>
          <p:spPr>
            <a:xfrm>
              <a:off x="4234174" y="2610760"/>
              <a:ext cx="499256"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Theresa Reno-Weber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Metro United Way</a:t>
              </a:r>
            </a:p>
          </p:txBody>
        </p:sp>
        <p:pic>
          <p:nvPicPr>
            <p:cNvPr id="454" name="Graphic 453">
              <a:extLst>
                <a:ext uri="{FF2B5EF4-FFF2-40B4-BE49-F238E27FC236}">
                  <a16:creationId xmlns:a16="http://schemas.microsoft.com/office/drawing/2014/main" id="{38CA0E22-47B6-4344-4046-B8142AE6433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5400000">
              <a:off x="4182806" y="3087076"/>
              <a:ext cx="702170" cy="735606"/>
            </a:xfrm>
            <a:prstGeom prst="rect">
              <a:avLst/>
            </a:prstGeom>
          </p:spPr>
        </p:pic>
        <p:sp>
          <p:nvSpPr>
            <p:cNvPr id="455" name="TextBox 454">
              <a:extLst>
                <a:ext uri="{FF2B5EF4-FFF2-40B4-BE49-F238E27FC236}">
                  <a16:creationId xmlns:a16="http://schemas.microsoft.com/office/drawing/2014/main" id="{CAAF1868-283F-A92F-32DB-077A8F3CBC79}"/>
                </a:ext>
              </a:extLst>
            </p:cNvPr>
            <p:cNvSpPr txBox="1"/>
            <p:nvPr/>
          </p:nvSpPr>
          <p:spPr>
            <a:xfrm>
              <a:off x="4234174" y="3257382"/>
              <a:ext cx="499256"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 </a:t>
              </a: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6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Reno-Weber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Greater Louisville Project</a:t>
              </a:r>
            </a:p>
          </p:txBody>
        </p:sp>
        <p:pic>
          <p:nvPicPr>
            <p:cNvPr id="456" name="Graphic 455">
              <a:extLst>
                <a:ext uri="{FF2B5EF4-FFF2-40B4-BE49-F238E27FC236}">
                  <a16:creationId xmlns:a16="http://schemas.microsoft.com/office/drawing/2014/main" id="{2FFE0AB0-7068-B0D9-AFE8-352CB3EC76C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5400000">
              <a:off x="4182806" y="3721369"/>
              <a:ext cx="702170" cy="735606"/>
            </a:xfrm>
            <a:prstGeom prst="rect">
              <a:avLst/>
            </a:prstGeom>
          </p:spPr>
        </p:pic>
        <p:sp>
          <p:nvSpPr>
            <p:cNvPr id="457" name="TextBox 456">
              <a:extLst>
                <a:ext uri="{FF2B5EF4-FFF2-40B4-BE49-F238E27FC236}">
                  <a16:creationId xmlns:a16="http://schemas.microsoft.com/office/drawing/2014/main" id="{7B1CF401-7FC9-25A8-82A7-710C6F38705C}"/>
                </a:ext>
              </a:extLst>
            </p:cNvPr>
            <p:cNvSpPr txBox="1"/>
            <p:nvPr/>
          </p:nvSpPr>
          <p:spPr>
            <a:xfrm>
              <a:off x="4235639" y="3874170"/>
              <a:ext cx="492876"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Kent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Oyler</a:t>
              </a:r>
            </a:p>
            <a:p>
              <a:pPr algn="ctr">
                <a:lnSpc>
                  <a:spcPct val="90000"/>
                </a:lnSpc>
              </a:pPr>
              <a:r>
                <a:rPr lang="en-US" sz="550" dirty="0">
                  <a:latin typeface="Arial" panose="020B0604020202020204" pitchFamily="34" charset="0"/>
                  <a:cs typeface="Arial" panose="020B0604020202020204" pitchFamily="34" charset="0"/>
                </a:rPr>
                <a:t>Greater </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Louisville Inc.</a:t>
              </a:r>
            </a:p>
          </p:txBody>
        </p:sp>
        <p:pic>
          <p:nvPicPr>
            <p:cNvPr id="458" name="Graphic 457">
              <a:extLst>
                <a:ext uri="{FF2B5EF4-FFF2-40B4-BE49-F238E27FC236}">
                  <a16:creationId xmlns:a16="http://schemas.microsoft.com/office/drawing/2014/main" id="{3E269CE7-6E02-A2C0-D5B6-E1EB1E672DD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5400000">
              <a:off x="4182806" y="4380501"/>
              <a:ext cx="702170" cy="735606"/>
            </a:xfrm>
            <a:prstGeom prst="rect">
              <a:avLst/>
            </a:prstGeom>
          </p:spPr>
        </p:pic>
        <p:sp>
          <p:nvSpPr>
            <p:cNvPr id="459" name="TextBox 458">
              <a:extLst>
                <a:ext uri="{FF2B5EF4-FFF2-40B4-BE49-F238E27FC236}">
                  <a16:creationId xmlns:a16="http://schemas.microsoft.com/office/drawing/2014/main" id="{FF2420A7-D01D-F2B3-550A-4E0935C692F5}"/>
                </a:ext>
              </a:extLst>
            </p:cNvPr>
            <p:cNvSpPr txBox="1"/>
            <p:nvPr/>
          </p:nvSpPr>
          <p:spPr>
            <a:xfrm>
              <a:off x="4229259" y="4534623"/>
              <a:ext cx="499256" cy="440719"/>
            </a:xfrm>
            <a:prstGeom prst="rect">
              <a:avLst/>
            </a:prstGeom>
            <a:noFill/>
          </p:spPr>
          <p:txBody>
            <a:bodyPr wrap="square" lIns="0" tIns="0" rIns="0" bIns="0" rtlCol="0" anchor="ctr">
              <a:noAutofit/>
            </a:bodyPr>
            <a:lstStyle/>
            <a:p>
              <a:pPr algn="ctr">
                <a:lnSpc>
                  <a:spcPct val="90000"/>
                </a:lnSpc>
              </a:pPr>
              <a:r>
                <a:rPr lang="en-US" sz="700" b="1" dirty="0" err="1">
                  <a:latin typeface="Arial" panose="020B0604020202020204" pitchFamily="34" charset="0"/>
                  <a:cs typeface="Arial" panose="020B0604020202020204" pitchFamily="34" charset="0"/>
                </a:rPr>
                <a:t>Audwin</a:t>
              </a:r>
              <a:r>
                <a:rPr lang="en-US" sz="700" b="1" dirty="0">
                  <a:latin typeface="Arial" panose="020B0604020202020204" pitchFamily="34" charset="0"/>
                  <a:cs typeface="Arial" panose="020B0604020202020204" pitchFamily="34" charset="0"/>
                </a:rPr>
                <a:t> Helton</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15,000</a:t>
              </a:r>
            </a:p>
            <a:p>
              <a:pPr algn="ctr">
                <a:lnSpc>
                  <a:spcPct val="90000"/>
                </a:lnSpc>
              </a:pPr>
              <a:r>
                <a:rPr lang="en-US" sz="550" dirty="0">
                  <a:latin typeface="Arial" panose="020B0604020202020204" pitchFamily="34" charset="0"/>
                  <a:cs typeface="Arial" panose="020B0604020202020204" pitchFamily="34" charset="0"/>
                </a:rPr>
                <a:t> Degrees</a:t>
              </a:r>
            </a:p>
          </p:txBody>
        </p:sp>
        <p:pic>
          <p:nvPicPr>
            <p:cNvPr id="460" name="Graphic 459">
              <a:extLst>
                <a:ext uri="{FF2B5EF4-FFF2-40B4-BE49-F238E27FC236}">
                  <a16:creationId xmlns:a16="http://schemas.microsoft.com/office/drawing/2014/main" id="{690ECCFE-7119-9769-3D0C-B1069413967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8100000">
              <a:off x="4060572" y="5067401"/>
              <a:ext cx="702169" cy="735606"/>
            </a:xfrm>
            <a:prstGeom prst="rect">
              <a:avLst/>
            </a:prstGeom>
          </p:spPr>
        </p:pic>
        <p:sp>
          <p:nvSpPr>
            <p:cNvPr id="461" name="TextBox 460">
              <a:extLst>
                <a:ext uri="{FF2B5EF4-FFF2-40B4-BE49-F238E27FC236}">
                  <a16:creationId xmlns:a16="http://schemas.microsoft.com/office/drawing/2014/main" id="{148D39BE-2E00-E8BA-5718-10B2D72C3759}"/>
                </a:ext>
              </a:extLst>
            </p:cNvPr>
            <p:cNvSpPr txBox="1"/>
            <p:nvPr/>
          </p:nvSpPr>
          <p:spPr>
            <a:xfrm rot="18900000">
              <a:off x="4098144" y="5175526"/>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Alice Houston</a:t>
              </a:r>
            </a:p>
            <a:p>
              <a:pPr algn="ctr">
                <a:lnSpc>
                  <a:spcPct val="90000"/>
                </a:lnSpc>
              </a:pPr>
              <a:r>
                <a:rPr lang="en-US" sz="550" dirty="0">
                  <a:latin typeface="Arial" panose="020B0604020202020204" pitchFamily="34" charset="0"/>
                  <a:cs typeface="Arial" panose="020B0604020202020204" pitchFamily="34" charset="0"/>
                </a:rPr>
                <a:t>15,000</a:t>
              </a:r>
            </a:p>
            <a:p>
              <a:pPr algn="ctr">
                <a:lnSpc>
                  <a:spcPct val="90000"/>
                </a:lnSpc>
              </a:pPr>
              <a:r>
                <a:rPr lang="en-US" sz="550" dirty="0">
                  <a:latin typeface="Arial" panose="020B0604020202020204" pitchFamily="34" charset="0"/>
                  <a:cs typeface="Arial" panose="020B0604020202020204" pitchFamily="34" charset="0"/>
                </a:rPr>
                <a:t> Degrees</a:t>
              </a:r>
            </a:p>
            <a:p>
              <a:pPr algn="ctr">
                <a:lnSpc>
                  <a:spcPct val="90000"/>
                </a:lnSpc>
              </a:pPr>
              <a:endParaRPr lang="en-US" sz="550" dirty="0">
                <a:latin typeface="Arial" panose="020B0604020202020204" pitchFamily="34" charset="0"/>
                <a:cs typeface="Arial" panose="020B0604020202020204" pitchFamily="34" charset="0"/>
              </a:endParaRPr>
            </a:p>
          </p:txBody>
        </p:sp>
        <p:pic>
          <p:nvPicPr>
            <p:cNvPr id="462" name="Graphic 461">
              <a:extLst>
                <a:ext uri="{FF2B5EF4-FFF2-40B4-BE49-F238E27FC236}">
                  <a16:creationId xmlns:a16="http://schemas.microsoft.com/office/drawing/2014/main" id="{3CF91C15-A5AF-6455-BB8E-8EA6D60213A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0800000">
              <a:off x="2742057" y="5327625"/>
              <a:ext cx="702169" cy="735606"/>
            </a:xfrm>
            <a:prstGeom prst="rect">
              <a:avLst/>
            </a:prstGeom>
          </p:spPr>
        </p:pic>
        <p:sp>
          <p:nvSpPr>
            <p:cNvPr id="463" name="TextBox 462">
              <a:extLst>
                <a:ext uri="{FF2B5EF4-FFF2-40B4-BE49-F238E27FC236}">
                  <a16:creationId xmlns:a16="http://schemas.microsoft.com/office/drawing/2014/main" id="{C7E5034C-EF47-4734-4E58-C4998D0DCC5A}"/>
                </a:ext>
              </a:extLst>
            </p:cNvPr>
            <p:cNvSpPr txBox="1"/>
            <p:nvPr/>
          </p:nvSpPr>
          <p:spPr>
            <a:xfrm>
              <a:off x="2825547" y="5437974"/>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Michael </a:t>
              </a:r>
              <a:r>
                <a:rPr lang="en-US" sz="700" b="1" dirty="0" err="1">
                  <a:latin typeface="Arial" panose="020B0604020202020204" pitchFamily="34" charset="0"/>
                  <a:cs typeface="Arial" panose="020B0604020202020204" pitchFamily="34" charset="0"/>
                </a:rPr>
                <a:t>Gritton</a:t>
              </a:r>
              <a:endParaRPr lang="en-US" sz="700" b="1" dirty="0">
                <a:latin typeface="Arial" panose="020B0604020202020204" pitchFamily="34" charset="0"/>
                <a:cs typeface="Arial" panose="020B0604020202020204" pitchFamily="34" charset="0"/>
              </a:endParaRPr>
            </a:p>
            <a:p>
              <a:pPr algn="ctr">
                <a:lnSpc>
                  <a:spcPct val="90000"/>
                </a:lnSpc>
              </a:pPr>
              <a:r>
                <a:rPr lang="en-US" sz="550" dirty="0" err="1">
                  <a:latin typeface="Arial" panose="020B0604020202020204" pitchFamily="34" charset="0"/>
                  <a:cs typeface="Arial" panose="020B0604020202020204" pitchFamily="34" charset="0"/>
                </a:rPr>
                <a:t>Kentucklana</a:t>
              </a:r>
              <a:r>
                <a:rPr lang="en-US" sz="550" dirty="0">
                  <a:latin typeface="Arial" panose="020B0604020202020204" pitchFamily="34" charset="0"/>
                  <a:cs typeface="Arial" panose="020B0604020202020204" pitchFamily="34" charset="0"/>
                </a:rPr>
                <a:t> Works</a:t>
              </a:r>
            </a:p>
          </p:txBody>
        </p:sp>
        <p:pic>
          <p:nvPicPr>
            <p:cNvPr id="464" name="Graphic 463">
              <a:extLst>
                <a:ext uri="{FF2B5EF4-FFF2-40B4-BE49-F238E27FC236}">
                  <a16:creationId xmlns:a16="http://schemas.microsoft.com/office/drawing/2014/main" id="{2517C034-140A-D483-DCC5-3551D7BD81C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0800000">
              <a:off x="2113604" y="5327625"/>
              <a:ext cx="702169" cy="735606"/>
            </a:xfrm>
            <a:prstGeom prst="rect">
              <a:avLst/>
            </a:prstGeom>
          </p:spPr>
        </p:pic>
        <p:sp>
          <p:nvSpPr>
            <p:cNvPr id="465" name="TextBox 464">
              <a:extLst>
                <a:ext uri="{FF2B5EF4-FFF2-40B4-BE49-F238E27FC236}">
                  <a16:creationId xmlns:a16="http://schemas.microsoft.com/office/drawing/2014/main" id="{0AFEB83C-0D1A-5FE6-13F4-269A017E8E00}"/>
                </a:ext>
              </a:extLst>
            </p:cNvPr>
            <p:cNvSpPr txBox="1"/>
            <p:nvPr/>
          </p:nvSpPr>
          <p:spPr>
            <a:xfrm>
              <a:off x="2197094" y="5436693"/>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Tori </a:t>
              </a:r>
              <a:r>
                <a:rPr lang="en-US" sz="700" b="1" dirty="0" err="1">
                  <a:latin typeface="Arial" panose="020B0604020202020204" pitchFamily="34" charset="0"/>
                  <a:cs typeface="Arial" panose="020B0604020202020204" pitchFamily="34" charset="0"/>
                </a:rPr>
                <a:t>Murden</a:t>
              </a:r>
              <a:r>
                <a:rPr lang="en-US" sz="700" b="1" dirty="0">
                  <a:latin typeface="Arial" panose="020B0604020202020204" pitchFamily="34" charset="0"/>
                  <a:cs typeface="Arial" panose="020B0604020202020204" pitchFamily="34" charset="0"/>
                </a:rPr>
                <a:t> McClure</a:t>
              </a:r>
            </a:p>
            <a:p>
              <a:pPr algn="ctr">
                <a:lnSpc>
                  <a:spcPct val="90000"/>
                </a:lnSpc>
              </a:pPr>
              <a:r>
                <a:rPr lang="en-US" sz="550" dirty="0">
                  <a:latin typeface="Arial" panose="020B0604020202020204" pitchFamily="34" charset="0"/>
                  <a:cs typeface="Arial" panose="020B0604020202020204" pitchFamily="34" charset="0"/>
                </a:rPr>
                <a:t>Spalding U</a:t>
              </a:r>
            </a:p>
          </p:txBody>
        </p:sp>
        <p:pic>
          <p:nvPicPr>
            <p:cNvPr id="468" name="Graphic 467">
              <a:extLst>
                <a:ext uri="{FF2B5EF4-FFF2-40B4-BE49-F238E27FC236}">
                  <a16:creationId xmlns:a16="http://schemas.microsoft.com/office/drawing/2014/main" id="{B77DB8FA-A4D4-856E-E67D-2B6B7B01E0D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0800000">
              <a:off x="1487716" y="5327625"/>
              <a:ext cx="702169" cy="735606"/>
            </a:xfrm>
            <a:prstGeom prst="rect">
              <a:avLst/>
            </a:prstGeom>
          </p:spPr>
        </p:pic>
        <p:sp>
          <p:nvSpPr>
            <p:cNvPr id="471" name="TextBox 470">
              <a:extLst>
                <a:ext uri="{FF2B5EF4-FFF2-40B4-BE49-F238E27FC236}">
                  <a16:creationId xmlns:a16="http://schemas.microsoft.com/office/drawing/2014/main" id="{FE3C0092-4BD2-F3E7-0C2F-593EA31F5C53}"/>
                </a:ext>
              </a:extLst>
            </p:cNvPr>
            <p:cNvSpPr txBox="1"/>
            <p:nvPr/>
          </p:nvSpPr>
          <p:spPr>
            <a:xfrm>
              <a:off x="1571206" y="5436342"/>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Ralph Fitzpatrick</a:t>
              </a:r>
            </a:p>
            <a:p>
              <a:pPr algn="ctr">
                <a:lnSpc>
                  <a:spcPct val="90000"/>
                </a:lnSpc>
              </a:pPr>
              <a:r>
                <a:rPr lang="en-US" sz="550" dirty="0">
                  <a:latin typeface="Arial" panose="020B0604020202020204" pitchFamily="34" charset="0"/>
                  <a:cs typeface="Arial" panose="020B0604020202020204" pitchFamily="34" charset="0"/>
                </a:rPr>
                <a:t>U of Louisville</a:t>
              </a:r>
            </a:p>
          </p:txBody>
        </p:sp>
        <p:pic>
          <p:nvPicPr>
            <p:cNvPr id="474" name="Graphic 473">
              <a:extLst>
                <a:ext uri="{FF2B5EF4-FFF2-40B4-BE49-F238E27FC236}">
                  <a16:creationId xmlns:a16="http://schemas.microsoft.com/office/drawing/2014/main" id="{93954194-27F3-CCE1-8315-6D079C24D1F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3500000">
              <a:off x="811303" y="5067401"/>
              <a:ext cx="702170" cy="735606"/>
            </a:xfrm>
            <a:prstGeom prst="rect">
              <a:avLst/>
            </a:prstGeom>
          </p:spPr>
        </p:pic>
        <p:sp>
          <p:nvSpPr>
            <p:cNvPr id="475" name="TextBox 474">
              <a:extLst>
                <a:ext uri="{FF2B5EF4-FFF2-40B4-BE49-F238E27FC236}">
                  <a16:creationId xmlns:a16="http://schemas.microsoft.com/office/drawing/2014/main" id="{DA2806DA-13BA-22D2-8DA9-6E7FD90B4EA4}"/>
                </a:ext>
              </a:extLst>
            </p:cNvPr>
            <p:cNvSpPr txBox="1"/>
            <p:nvPr/>
          </p:nvSpPr>
          <p:spPr>
            <a:xfrm rot="2700000">
              <a:off x="930582" y="5173579"/>
              <a:ext cx="546086" cy="44072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 Handy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Jefferson Community and Tech. College</a:t>
              </a:r>
            </a:p>
          </p:txBody>
        </p:sp>
        <p:pic>
          <p:nvPicPr>
            <p:cNvPr id="477" name="Graphic 476">
              <a:extLst>
                <a:ext uri="{FF2B5EF4-FFF2-40B4-BE49-F238E27FC236}">
                  <a16:creationId xmlns:a16="http://schemas.microsoft.com/office/drawing/2014/main" id="{50E2BB3F-256D-8D77-F5A0-73E12020F010}"/>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rot="16200000">
              <a:off x="635859" y="3718443"/>
              <a:ext cx="702170" cy="735606"/>
            </a:xfrm>
            <a:prstGeom prst="rect">
              <a:avLst/>
            </a:prstGeom>
          </p:spPr>
        </p:pic>
        <p:sp>
          <p:nvSpPr>
            <p:cNvPr id="478" name="TextBox 477">
              <a:extLst>
                <a:ext uri="{FF2B5EF4-FFF2-40B4-BE49-F238E27FC236}">
                  <a16:creationId xmlns:a16="http://schemas.microsoft.com/office/drawing/2014/main" id="{D64ACE52-3A6B-A093-59DE-952B971BB4C4}"/>
                </a:ext>
              </a:extLst>
            </p:cNvPr>
            <p:cNvSpPr txBox="1"/>
            <p:nvPr/>
          </p:nvSpPr>
          <p:spPr>
            <a:xfrm>
              <a:off x="780180" y="3881142"/>
              <a:ext cx="517031"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Diane Porter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Board of Education</a:t>
              </a:r>
            </a:p>
          </p:txBody>
        </p:sp>
        <p:pic>
          <p:nvPicPr>
            <p:cNvPr id="479" name="Graphic 478">
              <a:extLst>
                <a:ext uri="{FF2B5EF4-FFF2-40B4-BE49-F238E27FC236}">
                  <a16:creationId xmlns:a16="http://schemas.microsoft.com/office/drawing/2014/main" id="{6E19DA93-CF0B-C5B7-C78C-F19039217724}"/>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rot="16200000">
              <a:off x="635859" y="3071821"/>
              <a:ext cx="702170" cy="735606"/>
            </a:xfrm>
            <a:prstGeom prst="rect">
              <a:avLst/>
            </a:prstGeom>
          </p:spPr>
        </p:pic>
        <p:sp>
          <p:nvSpPr>
            <p:cNvPr id="480" name="TextBox 479">
              <a:extLst>
                <a:ext uri="{FF2B5EF4-FFF2-40B4-BE49-F238E27FC236}">
                  <a16:creationId xmlns:a16="http://schemas.microsoft.com/office/drawing/2014/main" id="{C466FD6C-F406-DAEF-C517-D36889137BBD}"/>
                </a:ext>
              </a:extLst>
            </p:cNvPr>
            <p:cNvSpPr txBox="1"/>
            <p:nvPr/>
          </p:nvSpPr>
          <p:spPr>
            <a:xfrm>
              <a:off x="780180" y="3234520"/>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Lisa </a:t>
              </a:r>
              <a:br>
                <a:rPr lang="en-US" sz="700" b="1" dirty="0">
                  <a:latin typeface="Arial" panose="020B0604020202020204" pitchFamily="34" charset="0"/>
                  <a:cs typeface="Arial" panose="020B0604020202020204" pitchFamily="34" charset="0"/>
                </a:rPr>
              </a:br>
              <a:r>
                <a:rPr lang="en-US" sz="700" b="1" dirty="0" err="1">
                  <a:latin typeface="Arial" panose="020B0604020202020204" pitchFamily="34" charset="0"/>
                  <a:cs typeface="Arial" panose="020B0604020202020204" pitchFamily="34" charset="0"/>
                </a:rPr>
                <a:t>Willner</a:t>
              </a:r>
              <a:endParaRPr lang="en-US" sz="700" b="1" dirty="0">
                <a:latin typeface="Arial" panose="020B0604020202020204" pitchFamily="34" charset="0"/>
                <a:cs typeface="Arial" panose="020B0604020202020204" pitchFamily="34" charset="0"/>
              </a:endParaRPr>
            </a:p>
            <a:p>
              <a:pPr algn="ctr">
                <a:lnSpc>
                  <a:spcPct val="90000"/>
                </a:lnSpc>
              </a:pPr>
              <a:r>
                <a:rPr lang="en-US" sz="550" dirty="0">
                  <a:latin typeface="Arial" panose="020B0604020202020204" pitchFamily="34" charset="0"/>
                  <a:cs typeface="Arial" panose="020B0604020202020204" pitchFamily="34" charset="0"/>
                </a:rPr>
                <a:t>Board of Education</a:t>
              </a:r>
            </a:p>
          </p:txBody>
        </p:sp>
        <p:pic>
          <p:nvPicPr>
            <p:cNvPr id="481" name="Graphic 480">
              <a:extLst>
                <a:ext uri="{FF2B5EF4-FFF2-40B4-BE49-F238E27FC236}">
                  <a16:creationId xmlns:a16="http://schemas.microsoft.com/office/drawing/2014/main" id="{E6FC9A47-1C58-FA88-B31A-E57FC11EB5E4}"/>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rot="16200000">
              <a:off x="635859" y="2425199"/>
              <a:ext cx="702170" cy="735606"/>
            </a:xfrm>
            <a:prstGeom prst="rect">
              <a:avLst/>
            </a:prstGeom>
          </p:spPr>
        </p:pic>
        <p:sp>
          <p:nvSpPr>
            <p:cNvPr id="482" name="TextBox 481">
              <a:extLst>
                <a:ext uri="{FF2B5EF4-FFF2-40B4-BE49-F238E27FC236}">
                  <a16:creationId xmlns:a16="http://schemas.microsoft.com/office/drawing/2014/main" id="{340D9CC8-459B-9655-FB2F-21531C9E8E78}"/>
                </a:ext>
              </a:extLst>
            </p:cNvPr>
            <p:cNvSpPr txBox="1"/>
            <p:nvPr/>
          </p:nvSpPr>
          <p:spPr>
            <a:xfrm>
              <a:off x="780180" y="2587898"/>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Vincent James</a:t>
              </a:r>
            </a:p>
            <a:p>
              <a:pPr algn="ctr">
                <a:lnSpc>
                  <a:spcPct val="90000"/>
                </a:lnSpc>
              </a:pPr>
              <a:r>
                <a:rPr lang="en-US" sz="550" dirty="0">
                  <a:latin typeface="Arial" panose="020B0604020202020204" pitchFamily="34" charset="0"/>
                  <a:cs typeface="Arial" panose="020B0604020202020204" pitchFamily="34" charset="0"/>
                </a:rPr>
                <a:t>Metro Gov</a:t>
              </a:r>
            </a:p>
          </p:txBody>
        </p:sp>
        <p:pic>
          <p:nvPicPr>
            <p:cNvPr id="483" name="Graphic 482">
              <a:extLst>
                <a:ext uri="{FF2B5EF4-FFF2-40B4-BE49-F238E27FC236}">
                  <a16:creationId xmlns:a16="http://schemas.microsoft.com/office/drawing/2014/main" id="{70B2BD0A-EC8C-9BD6-B260-A70EDFF9E4B2}"/>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rot="16200000">
              <a:off x="635859" y="1778577"/>
              <a:ext cx="702170" cy="735606"/>
            </a:xfrm>
            <a:prstGeom prst="rect">
              <a:avLst/>
            </a:prstGeom>
          </p:spPr>
        </p:pic>
        <p:sp>
          <p:nvSpPr>
            <p:cNvPr id="484" name="TextBox 483">
              <a:extLst>
                <a:ext uri="{FF2B5EF4-FFF2-40B4-BE49-F238E27FC236}">
                  <a16:creationId xmlns:a16="http://schemas.microsoft.com/office/drawing/2014/main" id="{8922B77B-B1DF-4F0A-8AE6-3B86A1A7C836}"/>
                </a:ext>
              </a:extLst>
            </p:cNvPr>
            <p:cNvSpPr txBox="1"/>
            <p:nvPr/>
          </p:nvSpPr>
          <p:spPr>
            <a:xfrm>
              <a:off x="780180" y="1941276"/>
              <a:ext cx="517031"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Mayor Greg Fischer</a:t>
              </a:r>
            </a:p>
            <a:p>
              <a:pPr algn="ctr">
                <a:lnSpc>
                  <a:spcPct val="90000"/>
                </a:lnSpc>
              </a:pPr>
              <a:r>
                <a:rPr lang="en-US" sz="550" dirty="0">
                  <a:latin typeface="Arial" panose="020B0604020202020204" pitchFamily="34" charset="0"/>
                  <a:cs typeface="Arial" panose="020B0604020202020204" pitchFamily="34" charset="0"/>
                </a:rPr>
                <a:t>Metro Gov</a:t>
              </a:r>
            </a:p>
          </p:txBody>
        </p:sp>
        <p:pic>
          <p:nvPicPr>
            <p:cNvPr id="485" name="Graphic 484">
              <a:extLst>
                <a:ext uri="{FF2B5EF4-FFF2-40B4-BE49-F238E27FC236}">
                  <a16:creationId xmlns:a16="http://schemas.microsoft.com/office/drawing/2014/main" id="{38BFDE1E-044A-7547-D979-4E948F8DCBFF}"/>
                </a:ext>
              </a:extLst>
            </p:cNvPr>
            <p:cNvPicPr>
              <a:picLocks noChangeAspect="1"/>
            </p:cNvPicPr>
            <p:nvPr/>
          </p:nvPicPr>
          <p:blipFill>
            <a:blip r:embed="rId14">
              <a:extLst>
                <a:ext uri="{96DAC541-7B7A-43D3-8B79-37D633B846F1}">
                  <asvg:svgBlip xmlns:asvg="http://schemas.microsoft.com/office/drawing/2016/SVG/main" r:embed="rId18"/>
                </a:ext>
              </a:extLst>
            </a:blip>
            <a:srcRect/>
            <a:stretch/>
          </p:blipFill>
          <p:spPr>
            <a:xfrm rot="16200000">
              <a:off x="635859" y="1131955"/>
              <a:ext cx="702170" cy="735606"/>
            </a:xfrm>
            <a:prstGeom prst="rect">
              <a:avLst/>
            </a:prstGeom>
          </p:spPr>
        </p:pic>
        <p:sp>
          <p:nvSpPr>
            <p:cNvPr id="486" name="TextBox 485">
              <a:extLst>
                <a:ext uri="{FF2B5EF4-FFF2-40B4-BE49-F238E27FC236}">
                  <a16:creationId xmlns:a16="http://schemas.microsoft.com/office/drawing/2014/main" id="{40F69A54-71DC-F03F-18A2-AFC07D9E754A}"/>
                </a:ext>
              </a:extLst>
            </p:cNvPr>
            <p:cNvSpPr txBox="1"/>
            <p:nvPr/>
          </p:nvSpPr>
          <p:spPr>
            <a:xfrm>
              <a:off x="780180" y="1294654"/>
              <a:ext cx="517031"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Supt. Marty </a:t>
              </a: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Polio</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a:t>
              </a:r>
              <a:b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a:t>
              </a:r>
            </a:p>
          </p:txBody>
        </p:sp>
        <p:pic>
          <p:nvPicPr>
            <p:cNvPr id="487" name="Graphic 486">
              <a:extLst>
                <a:ext uri="{FF2B5EF4-FFF2-40B4-BE49-F238E27FC236}">
                  <a16:creationId xmlns:a16="http://schemas.microsoft.com/office/drawing/2014/main" id="{80804D79-4A50-2C9F-6FAE-601296CD1A46}"/>
                </a:ext>
              </a:extLst>
            </p:cNvPr>
            <p:cNvPicPr>
              <a:picLocks noChangeAspect="1"/>
            </p:cNvPicPr>
            <p:nvPr/>
          </p:nvPicPr>
          <p:blipFill>
            <a:blip r:embed="rId14">
              <a:extLst>
                <a:ext uri="{96DAC541-7B7A-43D3-8B79-37D633B846F1}">
                  <asvg:svgBlip xmlns:asvg="http://schemas.microsoft.com/office/drawing/2016/SVG/main" r:embed="rId18"/>
                </a:ext>
              </a:extLst>
            </a:blip>
            <a:srcRect/>
            <a:stretch/>
          </p:blipFill>
          <p:spPr>
            <a:xfrm rot="18660000">
              <a:off x="906216" y="435855"/>
              <a:ext cx="702170" cy="735606"/>
            </a:xfrm>
            <a:prstGeom prst="rect">
              <a:avLst/>
            </a:prstGeom>
          </p:spPr>
        </p:pic>
        <p:sp>
          <p:nvSpPr>
            <p:cNvPr id="488" name="TextBox 487">
              <a:extLst>
                <a:ext uri="{FF2B5EF4-FFF2-40B4-BE49-F238E27FC236}">
                  <a16:creationId xmlns:a16="http://schemas.microsoft.com/office/drawing/2014/main" id="{341909AD-D1BF-6A86-AC73-6924C89EDA2E}"/>
                </a:ext>
              </a:extLst>
            </p:cNvPr>
            <p:cNvSpPr txBox="1"/>
            <p:nvPr/>
          </p:nvSpPr>
          <p:spPr>
            <a:xfrm rot="18699559">
              <a:off x="1043811" y="618351"/>
              <a:ext cx="492300"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John Marshall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a:t>
              </a:r>
              <a:b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a:t>
              </a:r>
            </a:p>
          </p:txBody>
        </p:sp>
        <p:pic>
          <p:nvPicPr>
            <p:cNvPr id="489" name="Graphic 488">
              <a:extLst>
                <a:ext uri="{FF2B5EF4-FFF2-40B4-BE49-F238E27FC236}">
                  <a16:creationId xmlns:a16="http://schemas.microsoft.com/office/drawing/2014/main" id="{F398C1E3-6255-7FCB-8102-F2797C78371C}"/>
                </a:ext>
              </a:extLst>
            </p:cNvPr>
            <p:cNvPicPr>
              <a:picLocks noChangeAspect="1"/>
            </p:cNvPicPr>
            <p:nvPr/>
          </p:nvPicPr>
          <p:blipFill>
            <a:blip r:embed="rId14">
              <a:extLst>
                <a:ext uri="{96DAC541-7B7A-43D3-8B79-37D633B846F1}">
                  <asvg:svgBlip xmlns:asvg="http://schemas.microsoft.com/office/drawing/2016/SVG/main" r:embed="rId18"/>
                </a:ext>
              </a:extLst>
            </a:blip>
            <a:srcRect/>
            <a:stretch/>
          </p:blipFill>
          <p:spPr>
            <a:xfrm>
              <a:off x="1628653" y="206003"/>
              <a:ext cx="702169" cy="735606"/>
            </a:xfrm>
            <a:prstGeom prst="rect">
              <a:avLst/>
            </a:prstGeom>
          </p:spPr>
        </p:pic>
        <p:sp>
          <p:nvSpPr>
            <p:cNvPr id="490" name="TextBox 489">
              <a:extLst>
                <a:ext uri="{FF2B5EF4-FFF2-40B4-BE49-F238E27FC236}">
                  <a16:creationId xmlns:a16="http://schemas.microsoft.com/office/drawing/2014/main" id="{93F987C1-BC91-8410-CD43-AFED7C2AACDC}"/>
                </a:ext>
              </a:extLst>
            </p:cNvPr>
            <p:cNvSpPr txBox="1"/>
            <p:nvPr/>
          </p:nvSpPr>
          <p:spPr>
            <a:xfrm>
              <a:off x="1712143" y="411784"/>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Brent McKim</a:t>
              </a:r>
            </a:p>
            <a:p>
              <a:pPr algn="ctr">
                <a:lnSpc>
                  <a:spcPct val="90000"/>
                </a:lnSpc>
              </a:pPr>
              <a:r>
                <a:rPr lang="en-US" sz="550" dirty="0">
                  <a:latin typeface="Arial" panose="020B0604020202020204" pitchFamily="34" charset="0"/>
                  <a:cs typeface="Arial" panose="020B0604020202020204" pitchFamily="34" charset="0"/>
                </a:rPr>
                <a:t>Teachers Association</a:t>
              </a:r>
            </a:p>
          </p:txBody>
        </p:sp>
        <p:pic>
          <p:nvPicPr>
            <p:cNvPr id="491" name="Graphic 490">
              <a:extLst>
                <a:ext uri="{FF2B5EF4-FFF2-40B4-BE49-F238E27FC236}">
                  <a16:creationId xmlns:a16="http://schemas.microsoft.com/office/drawing/2014/main" id="{9B7ADBC3-A44B-3DB8-56AC-54CCAA7E788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2940000">
              <a:off x="3951902" y="435855"/>
              <a:ext cx="702170" cy="735606"/>
            </a:xfrm>
            <a:prstGeom prst="rect">
              <a:avLst/>
            </a:prstGeom>
          </p:spPr>
        </p:pic>
        <p:sp>
          <p:nvSpPr>
            <p:cNvPr id="492" name="TextBox 491">
              <a:extLst>
                <a:ext uri="{FF2B5EF4-FFF2-40B4-BE49-F238E27FC236}">
                  <a16:creationId xmlns:a16="http://schemas.microsoft.com/office/drawing/2014/main" id="{07CE97D2-49B8-7F7B-ADC3-A5794CE7A4D9}"/>
                </a:ext>
              </a:extLst>
            </p:cNvPr>
            <p:cNvSpPr txBox="1"/>
            <p:nvPr/>
          </p:nvSpPr>
          <p:spPr>
            <a:xfrm rot="2892208">
              <a:off x="4008243" y="623432"/>
              <a:ext cx="526034"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Tony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Zipple</a:t>
              </a:r>
            </a:p>
            <a:p>
              <a:pPr algn="ctr">
                <a:lnSpc>
                  <a:spcPct val="90000"/>
                </a:lnSpc>
              </a:pPr>
              <a:r>
                <a:rPr lang="en-US" sz="550" dirty="0">
                  <a:latin typeface="Arial" panose="020B0604020202020204" pitchFamily="34" charset="0"/>
                  <a:cs typeface="Arial" panose="020B0604020202020204" pitchFamily="34" charset="0"/>
                </a:rPr>
                <a:t>Centerstone</a:t>
              </a:r>
            </a:p>
          </p:txBody>
        </p:sp>
        <p:sp>
          <p:nvSpPr>
            <p:cNvPr id="493" name="Oval 492">
              <a:extLst>
                <a:ext uri="{FF2B5EF4-FFF2-40B4-BE49-F238E27FC236}">
                  <a16:creationId xmlns:a16="http://schemas.microsoft.com/office/drawing/2014/main" id="{20E4A050-E209-F835-487B-D6FA05C9A87E}"/>
                </a:ext>
              </a:extLst>
            </p:cNvPr>
            <p:cNvSpPr>
              <a:spLocks noChangeAspect="1"/>
            </p:cNvSpPr>
            <p:nvPr/>
          </p:nvSpPr>
          <p:spPr>
            <a:xfrm>
              <a:off x="1740906" y="1183964"/>
              <a:ext cx="539496" cy="539496"/>
            </a:xfrm>
            <a:prstGeom prst="ellipse">
              <a:avLst/>
            </a:prstGeom>
            <a:solidFill>
              <a:srgbClr val="FFF5F5"/>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TextBox 493">
              <a:extLst>
                <a:ext uri="{FF2B5EF4-FFF2-40B4-BE49-F238E27FC236}">
                  <a16:creationId xmlns:a16="http://schemas.microsoft.com/office/drawing/2014/main" id="{66D4128F-9BE0-AD96-C5FC-51E5BD6DDA57}"/>
                </a:ext>
              </a:extLst>
            </p:cNvPr>
            <p:cNvSpPr txBox="1">
              <a:spLocks noChangeAspect="1"/>
            </p:cNvSpPr>
            <p:nvPr/>
          </p:nvSpPr>
          <p:spPr>
            <a:xfrm>
              <a:off x="1799261" y="1265249"/>
              <a:ext cx="427230" cy="420624"/>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Jonathan Lowe</a:t>
              </a:r>
              <a:endParaRPr lang="en-US" sz="550" dirty="0">
                <a:latin typeface="Arial" panose="020B0604020202020204" pitchFamily="34" charset="0"/>
                <a:cs typeface="Arial" panose="020B0604020202020204" pitchFamily="34" charset="0"/>
              </a:endParaRPr>
            </a:p>
          </p:txBody>
        </p:sp>
        <p:sp>
          <p:nvSpPr>
            <p:cNvPr id="495" name="Oval 494">
              <a:extLst>
                <a:ext uri="{FF2B5EF4-FFF2-40B4-BE49-F238E27FC236}">
                  <a16:creationId xmlns:a16="http://schemas.microsoft.com/office/drawing/2014/main" id="{94F67DDF-F52E-8BD9-352D-9EF03F860305}"/>
                </a:ext>
              </a:extLst>
            </p:cNvPr>
            <p:cNvSpPr/>
            <p:nvPr/>
          </p:nvSpPr>
          <p:spPr>
            <a:xfrm>
              <a:off x="1584101" y="1903680"/>
              <a:ext cx="540522" cy="539496"/>
            </a:xfrm>
            <a:prstGeom prst="ellipse">
              <a:avLst/>
            </a:prstGeom>
            <a:solidFill>
              <a:srgbClr val="FFFBEE"/>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TextBox 495">
              <a:extLst>
                <a:ext uri="{FF2B5EF4-FFF2-40B4-BE49-F238E27FC236}">
                  <a16:creationId xmlns:a16="http://schemas.microsoft.com/office/drawing/2014/main" id="{5F1C9591-5460-1E61-2F2F-3F70F33542CF}"/>
                </a:ext>
              </a:extLst>
            </p:cNvPr>
            <p:cNvSpPr txBox="1"/>
            <p:nvPr/>
          </p:nvSpPr>
          <p:spPr>
            <a:xfrm>
              <a:off x="1646816" y="1973610"/>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Ashley Parrott</a:t>
              </a:r>
              <a:endParaRPr lang="en-US" sz="550" dirty="0">
                <a:latin typeface="Arial" panose="020B0604020202020204" pitchFamily="34" charset="0"/>
                <a:cs typeface="Arial" panose="020B0604020202020204" pitchFamily="34" charset="0"/>
              </a:endParaRPr>
            </a:p>
          </p:txBody>
        </p:sp>
        <p:sp>
          <p:nvSpPr>
            <p:cNvPr id="497" name="Oval 496">
              <a:extLst>
                <a:ext uri="{FF2B5EF4-FFF2-40B4-BE49-F238E27FC236}">
                  <a16:creationId xmlns:a16="http://schemas.microsoft.com/office/drawing/2014/main" id="{EB4C73DF-6A75-36BA-999F-2F78BE6E9E92}"/>
                </a:ext>
              </a:extLst>
            </p:cNvPr>
            <p:cNvSpPr>
              <a:spLocks noChangeAspect="1"/>
            </p:cNvSpPr>
            <p:nvPr/>
          </p:nvSpPr>
          <p:spPr>
            <a:xfrm>
              <a:off x="3248257" y="1223427"/>
              <a:ext cx="539496" cy="539496"/>
            </a:xfrm>
            <a:prstGeom prst="ellipse">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8" name="TextBox 497">
              <a:extLst>
                <a:ext uri="{FF2B5EF4-FFF2-40B4-BE49-F238E27FC236}">
                  <a16:creationId xmlns:a16="http://schemas.microsoft.com/office/drawing/2014/main" id="{DA75AFD0-5664-76B9-549D-6171E8090CAD}"/>
                </a:ext>
              </a:extLst>
            </p:cNvPr>
            <p:cNvSpPr txBox="1"/>
            <p:nvPr/>
          </p:nvSpPr>
          <p:spPr>
            <a:xfrm>
              <a:off x="3310459" y="1279871"/>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Denise Nelson</a:t>
              </a:r>
              <a:endParaRPr lang="en-US" sz="650" b="1" dirty="0">
                <a:latin typeface="Arial" panose="020B0604020202020204" pitchFamily="34" charset="0"/>
                <a:cs typeface="Arial" panose="020B0604020202020204" pitchFamily="34" charset="0"/>
              </a:endParaRPr>
            </a:p>
            <a:p>
              <a:pPr algn="ctr">
                <a:lnSpc>
                  <a:spcPct val="90000"/>
                </a:lnSpc>
              </a:pPr>
              <a:r>
                <a:rPr lang="en-US" sz="550" b="1" dirty="0">
                  <a:latin typeface="Arial" panose="020B0604020202020204" pitchFamily="34" charset="0"/>
                  <a:cs typeface="Arial" panose="020B0604020202020204" pitchFamily="34" charset="0"/>
                </a:rPr>
                <a:t>Weiss Institute</a:t>
              </a:r>
              <a:endParaRPr lang="en-US" sz="550" dirty="0">
                <a:latin typeface="Arial" panose="020B0604020202020204" pitchFamily="34" charset="0"/>
                <a:cs typeface="Arial" panose="020B0604020202020204" pitchFamily="34" charset="0"/>
              </a:endParaRPr>
            </a:p>
          </p:txBody>
        </p:sp>
        <p:sp>
          <p:nvSpPr>
            <p:cNvPr id="499" name="Oval 498">
              <a:extLst>
                <a:ext uri="{FF2B5EF4-FFF2-40B4-BE49-F238E27FC236}">
                  <a16:creationId xmlns:a16="http://schemas.microsoft.com/office/drawing/2014/main" id="{CA0FA722-4AFB-9F15-3AA1-85DAEA2ADD57}"/>
                </a:ext>
              </a:extLst>
            </p:cNvPr>
            <p:cNvSpPr>
              <a:spLocks/>
            </p:cNvSpPr>
            <p:nvPr/>
          </p:nvSpPr>
          <p:spPr>
            <a:xfrm>
              <a:off x="2504842" y="1192651"/>
              <a:ext cx="539496" cy="539496"/>
            </a:xfrm>
            <a:prstGeom prst="ellipse">
              <a:avLst/>
            </a:prstGeom>
            <a:solidFill>
              <a:srgbClr val="F5FDFF">
                <a:alpha val="99000"/>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0" name="TextBox 499">
              <a:extLst>
                <a:ext uri="{FF2B5EF4-FFF2-40B4-BE49-F238E27FC236}">
                  <a16:creationId xmlns:a16="http://schemas.microsoft.com/office/drawing/2014/main" id="{66F549F1-1B55-4E5C-5924-9F9A5612094E}"/>
                </a:ext>
              </a:extLst>
            </p:cNvPr>
            <p:cNvSpPr txBox="1"/>
            <p:nvPr/>
          </p:nvSpPr>
          <p:spPr>
            <a:xfrm>
              <a:off x="2562151" y="1244101"/>
              <a:ext cx="422409" cy="415878"/>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Deja Jackson</a:t>
              </a:r>
              <a:endParaRPr lang="en-US" sz="550" dirty="0">
                <a:latin typeface="Arial" panose="020B0604020202020204" pitchFamily="34" charset="0"/>
                <a:cs typeface="Arial" panose="020B0604020202020204" pitchFamily="34" charset="0"/>
              </a:endParaRPr>
            </a:p>
          </p:txBody>
        </p:sp>
        <p:cxnSp>
          <p:nvCxnSpPr>
            <p:cNvPr id="501" name="Straight Connector 500">
              <a:extLst>
                <a:ext uri="{FF2B5EF4-FFF2-40B4-BE49-F238E27FC236}">
                  <a16:creationId xmlns:a16="http://schemas.microsoft.com/office/drawing/2014/main" id="{5D9A2FF7-C243-44A1-3AE2-584F7EADA1E5}"/>
                </a:ext>
              </a:extLst>
            </p:cNvPr>
            <p:cNvCxnSpPr>
              <a:cxnSpLocks/>
              <a:endCxn id="495" idx="2"/>
            </p:cNvCxnSpPr>
            <p:nvPr/>
          </p:nvCxnSpPr>
          <p:spPr>
            <a:xfrm>
              <a:off x="1306797" y="2164094"/>
              <a:ext cx="277304" cy="9334"/>
            </a:xfrm>
            <a:prstGeom prst="line">
              <a:avLst/>
            </a:prstGeom>
            <a:ln w="1270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41C446AB-D309-594C-0FD8-6CBC269557E1}"/>
                </a:ext>
              </a:extLst>
            </p:cNvPr>
            <p:cNvCxnSpPr>
              <a:cxnSpLocks/>
              <a:endCxn id="493" idx="1"/>
            </p:cNvCxnSpPr>
            <p:nvPr/>
          </p:nvCxnSpPr>
          <p:spPr>
            <a:xfrm>
              <a:off x="1584101" y="881534"/>
              <a:ext cx="235812" cy="38143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1B66704C-1D16-FE36-F192-E02042E5B2ED}"/>
                </a:ext>
              </a:extLst>
            </p:cNvPr>
            <p:cNvCxnSpPr>
              <a:cxnSpLocks/>
            </p:cNvCxnSpPr>
            <p:nvPr/>
          </p:nvCxnSpPr>
          <p:spPr>
            <a:xfrm flipH="1">
              <a:off x="3118074" y="881534"/>
              <a:ext cx="448540" cy="510311"/>
            </a:xfrm>
            <a:prstGeom prst="line">
              <a:avLst/>
            </a:prstGeom>
            <a:ln w="1270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DCC6CDC0-C047-D57D-1295-20B3CF073EA5}"/>
                </a:ext>
              </a:extLst>
            </p:cNvPr>
            <p:cNvCxnSpPr>
              <a:cxnSpLocks/>
              <a:endCxn id="499" idx="7"/>
            </p:cNvCxnSpPr>
            <p:nvPr/>
          </p:nvCxnSpPr>
          <p:spPr>
            <a:xfrm flipH="1">
              <a:off x="2965331" y="863450"/>
              <a:ext cx="381244" cy="408208"/>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505" name="Graphic 504">
              <a:extLst>
                <a:ext uri="{FF2B5EF4-FFF2-40B4-BE49-F238E27FC236}">
                  <a16:creationId xmlns:a16="http://schemas.microsoft.com/office/drawing/2014/main" id="{7E73C39B-BF0E-535F-37C7-071F8950833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6200000">
              <a:off x="635859" y="4365064"/>
              <a:ext cx="702170" cy="735606"/>
            </a:xfrm>
            <a:prstGeom prst="rect">
              <a:avLst/>
            </a:prstGeom>
          </p:spPr>
        </p:pic>
        <p:sp>
          <p:nvSpPr>
            <p:cNvPr id="65" name="TextBox 64">
              <a:extLst>
                <a:ext uri="{FF2B5EF4-FFF2-40B4-BE49-F238E27FC236}">
                  <a16:creationId xmlns:a16="http://schemas.microsoft.com/office/drawing/2014/main" id="{D2E491D7-C2A4-DF52-5840-B0BC8B666326}"/>
                </a:ext>
              </a:extLst>
            </p:cNvPr>
            <p:cNvSpPr txBox="1"/>
            <p:nvPr/>
          </p:nvSpPr>
          <p:spPr>
            <a:xfrm>
              <a:off x="780180" y="4527762"/>
              <a:ext cx="517031"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Frank </a:t>
              </a: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Smith</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Simmons College of KY</a:t>
              </a:r>
            </a:p>
          </p:txBody>
        </p:sp>
        <p:pic>
          <p:nvPicPr>
            <p:cNvPr id="71" name="Graphic 70">
              <a:extLst>
                <a:ext uri="{FF2B5EF4-FFF2-40B4-BE49-F238E27FC236}">
                  <a16:creationId xmlns:a16="http://schemas.microsoft.com/office/drawing/2014/main" id="{ED123082-DDC4-7138-29C1-11561F4D016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10800000">
              <a:off x="3370487" y="5327625"/>
              <a:ext cx="702169" cy="735606"/>
            </a:xfrm>
            <a:prstGeom prst="rect">
              <a:avLst/>
            </a:prstGeom>
          </p:spPr>
        </p:pic>
        <p:sp>
          <p:nvSpPr>
            <p:cNvPr id="74" name="TextBox 73">
              <a:extLst>
                <a:ext uri="{FF2B5EF4-FFF2-40B4-BE49-F238E27FC236}">
                  <a16:creationId xmlns:a16="http://schemas.microsoft.com/office/drawing/2014/main" id="{B4C974CD-546C-1284-06F3-F1385BF9F816}"/>
                </a:ext>
              </a:extLst>
            </p:cNvPr>
            <p:cNvSpPr txBox="1"/>
            <p:nvPr/>
          </p:nvSpPr>
          <p:spPr>
            <a:xfrm>
              <a:off x="3453977" y="5437974"/>
              <a:ext cx="540657"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Sadiqa Reynolds</a:t>
              </a:r>
            </a:p>
            <a:p>
              <a:pPr algn="ctr">
                <a:lnSpc>
                  <a:spcPct val="90000"/>
                </a:lnSpc>
              </a:pPr>
              <a:r>
                <a:rPr lang="en-US" sz="550" dirty="0">
                  <a:latin typeface="Arial" panose="020B0604020202020204" pitchFamily="34" charset="0"/>
                  <a:cs typeface="Arial" panose="020B0604020202020204" pitchFamily="34" charset="0"/>
                </a:rPr>
                <a:t>Urban League</a:t>
              </a:r>
            </a:p>
          </p:txBody>
        </p:sp>
        <p:pic>
          <p:nvPicPr>
            <p:cNvPr id="83" name="Graphic 82">
              <a:extLst>
                <a:ext uri="{FF2B5EF4-FFF2-40B4-BE49-F238E27FC236}">
                  <a16:creationId xmlns:a16="http://schemas.microsoft.com/office/drawing/2014/main" id="{2DB9F184-B34D-EF7D-15E4-C2BF036AB48A}"/>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rot="5400000">
              <a:off x="4182806" y="1143340"/>
              <a:ext cx="702170" cy="735606"/>
            </a:xfrm>
            <a:prstGeom prst="rect">
              <a:avLst/>
            </a:prstGeom>
          </p:spPr>
        </p:pic>
        <p:sp>
          <p:nvSpPr>
            <p:cNvPr id="86" name="TextBox 85">
              <a:extLst>
                <a:ext uri="{FF2B5EF4-FFF2-40B4-BE49-F238E27FC236}">
                  <a16:creationId xmlns:a16="http://schemas.microsoft.com/office/drawing/2014/main" id="{0A83218E-6662-66E9-FCAC-7E7D10C1DF77}"/>
                </a:ext>
              </a:extLst>
            </p:cNvPr>
            <p:cNvSpPr txBox="1"/>
            <p:nvPr/>
          </p:nvSpPr>
          <p:spPr>
            <a:xfrm>
              <a:off x="4234174" y="1289370"/>
              <a:ext cx="499256" cy="44071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Karen Wunderlin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Consultant</a:t>
              </a:r>
            </a:p>
          </p:txBody>
        </p:sp>
      </p:grpSp>
      <p:grpSp>
        <p:nvGrpSpPr>
          <p:cNvPr id="110" name="Group 109">
            <a:extLst>
              <a:ext uri="{FF2B5EF4-FFF2-40B4-BE49-F238E27FC236}">
                <a16:creationId xmlns:a16="http://schemas.microsoft.com/office/drawing/2014/main" id="{1480A05B-4D51-26C3-399C-17F31B001964}"/>
              </a:ext>
            </a:extLst>
          </p:cNvPr>
          <p:cNvGrpSpPr/>
          <p:nvPr/>
        </p:nvGrpSpPr>
        <p:grpSpPr>
          <a:xfrm>
            <a:off x="7264276" y="260319"/>
            <a:ext cx="3913991" cy="5589496"/>
            <a:chOff x="7264276" y="297390"/>
            <a:chExt cx="3913991" cy="5589496"/>
          </a:xfrm>
        </p:grpSpPr>
        <p:sp>
          <p:nvSpPr>
            <p:cNvPr id="118" name="Rounded Rectangle 475">
              <a:extLst>
                <a:ext uri="{FF2B5EF4-FFF2-40B4-BE49-F238E27FC236}">
                  <a16:creationId xmlns:a16="http://schemas.microsoft.com/office/drawing/2014/main" id="{CA33A271-4AAB-A2BA-A6B7-07635CF0B123}"/>
                </a:ext>
              </a:extLst>
            </p:cNvPr>
            <p:cNvSpPr/>
            <p:nvPr/>
          </p:nvSpPr>
          <p:spPr>
            <a:xfrm>
              <a:off x="7264277" y="297390"/>
              <a:ext cx="3913990" cy="5589496"/>
            </a:xfrm>
            <a:prstGeom prst="roundRect">
              <a:avLst>
                <a:gd name="adj" fmla="val 4541"/>
              </a:avLst>
            </a:prstGeom>
            <a:solidFill>
              <a:schemeClr val="bg1">
                <a:lumMod val="85000"/>
              </a:schemeClr>
            </a:soli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000" b="1" spc="300" dirty="0">
                <a:latin typeface="Arial" panose="020B0604020202020204" pitchFamily="34" charset="0"/>
                <a:cs typeface="Arial" panose="020B0604020202020204" pitchFamily="34" charset="0"/>
              </a:endParaRPr>
            </a:p>
          </p:txBody>
        </p:sp>
        <p:grpSp>
          <p:nvGrpSpPr>
            <p:cNvPr id="119" name="Group 118">
              <a:extLst>
                <a:ext uri="{FF2B5EF4-FFF2-40B4-BE49-F238E27FC236}">
                  <a16:creationId xmlns:a16="http://schemas.microsoft.com/office/drawing/2014/main" id="{0F4203E5-DAE7-83A3-734E-A3328C5AC661}"/>
                </a:ext>
              </a:extLst>
            </p:cNvPr>
            <p:cNvGrpSpPr/>
            <p:nvPr/>
          </p:nvGrpSpPr>
          <p:grpSpPr>
            <a:xfrm>
              <a:off x="7343841" y="4162003"/>
              <a:ext cx="3729918" cy="1695559"/>
              <a:chOff x="7343841" y="4162003"/>
              <a:chExt cx="3729918" cy="1695559"/>
            </a:xfrm>
          </p:grpSpPr>
          <p:sp>
            <p:nvSpPr>
              <p:cNvPr id="224" name="Rounded Rectangle 133">
                <a:extLst>
                  <a:ext uri="{FF2B5EF4-FFF2-40B4-BE49-F238E27FC236}">
                    <a16:creationId xmlns:a16="http://schemas.microsoft.com/office/drawing/2014/main" id="{36572956-12AB-6F2C-BC57-CF4BD403376E}"/>
                  </a:ext>
                </a:extLst>
              </p:cNvPr>
              <p:cNvSpPr/>
              <p:nvPr/>
            </p:nvSpPr>
            <p:spPr>
              <a:xfrm>
                <a:off x="7960706" y="4775851"/>
                <a:ext cx="2510673" cy="457200"/>
              </a:xfrm>
              <a:prstGeom prst="roundRect">
                <a:avLst>
                  <a:gd name="adj" fmla="val 4541"/>
                </a:avLst>
              </a:prstGeom>
              <a:solidFill>
                <a:schemeClr val="tx1">
                  <a:lumMod val="65000"/>
                  <a:lumOff val="35000"/>
                </a:schemeClr>
              </a:solidFill>
              <a:ln w="2222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500" b="1" dirty="0">
                    <a:latin typeface="Arial" panose="020B0604020202020204" pitchFamily="34" charset="0"/>
                    <a:cs typeface="Arial" panose="020B0604020202020204" pitchFamily="34" charset="0"/>
                  </a:rPr>
                  <a:t>Search </a:t>
                </a:r>
                <a:r>
                  <a:rPr lang="en-US" sz="1500" dirty="0">
                    <a:latin typeface="Arial" panose="020B0604020202020204" pitchFamily="34" charset="0"/>
                    <a:cs typeface="Arial" panose="020B0604020202020204" pitchFamily="34" charset="0"/>
                  </a:rPr>
                  <a:t>ad hoc </a:t>
                </a:r>
              </a:p>
              <a:p>
                <a:pPr algn="ctr">
                  <a:lnSpc>
                    <a:spcPct val="90000"/>
                  </a:lnSpc>
                </a:pPr>
                <a:r>
                  <a:rPr lang="en-US" sz="1500" b="1" dirty="0">
                    <a:latin typeface="Arial" panose="020B0604020202020204" pitchFamily="34" charset="0"/>
                    <a:cs typeface="Arial" panose="020B0604020202020204" pitchFamily="34" charset="0"/>
                  </a:rPr>
                  <a:t>Committee</a:t>
                </a:r>
                <a:endParaRPr lang="en-US" sz="1500" b="1" spc="300" dirty="0">
                  <a:latin typeface="Arial" panose="020B0604020202020204" pitchFamily="34" charset="0"/>
                  <a:cs typeface="Arial" panose="020B0604020202020204" pitchFamily="34" charset="0"/>
                </a:endParaRPr>
              </a:p>
            </p:txBody>
          </p:sp>
          <p:grpSp>
            <p:nvGrpSpPr>
              <p:cNvPr id="225" name="Group 224">
                <a:extLst>
                  <a:ext uri="{FF2B5EF4-FFF2-40B4-BE49-F238E27FC236}">
                    <a16:creationId xmlns:a16="http://schemas.microsoft.com/office/drawing/2014/main" id="{E47C2158-1383-A2AC-C5EF-4EF0FEBBEF64}"/>
                  </a:ext>
                </a:extLst>
              </p:cNvPr>
              <p:cNvGrpSpPr/>
              <p:nvPr/>
            </p:nvGrpSpPr>
            <p:grpSpPr>
              <a:xfrm>
                <a:off x="8406004" y="5243033"/>
                <a:ext cx="586595" cy="614529"/>
                <a:chOff x="8406004" y="5243033"/>
                <a:chExt cx="586595" cy="614529"/>
              </a:xfrm>
            </p:grpSpPr>
            <p:pic>
              <p:nvPicPr>
                <p:cNvPr id="270" name="Graphic 269">
                  <a:extLst>
                    <a:ext uri="{FF2B5EF4-FFF2-40B4-BE49-F238E27FC236}">
                      <a16:creationId xmlns:a16="http://schemas.microsoft.com/office/drawing/2014/main" id="{07B019D5-D346-027B-7B10-9058F2EB7028}"/>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10800000">
                  <a:off x="8406004" y="5243033"/>
                  <a:ext cx="586595" cy="614529"/>
                </a:xfrm>
                <a:prstGeom prst="rect">
                  <a:avLst/>
                </a:prstGeom>
              </p:spPr>
            </p:pic>
            <p:sp>
              <p:nvSpPr>
                <p:cNvPr id="271" name="TextBox 270">
                  <a:extLst>
                    <a:ext uri="{FF2B5EF4-FFF2-40B4-BE49-F238E27FC236}">
                      <a16:creationId xmlns:a16="http://schemas.microsoft.com/office/drawing/2014/main" id="{F4AAA674-4EAE-EABC-D6CA-15E1468EB08E}"/>
                    </a:ext>
                  </a:extLst>
                </p:cNvPr>
                <p:cNvSpPr txBox="1"/>
                <p:nvPr/>
              </p:nvSpPr>
              <p:spPr>
                <a:xfrm>
                  <a:off x="8475752" y="5334149"/>
                  <a:ext cx="451667"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Tori </a:t>
                  </a:r>
                  <a:r>
                    <a:rPr lang="en-US" sz="700" b="1" dirty="0" err="1">
                      <a:latin typeface="Arial" panose="020B0604020202020204" pitchFamily="34" charset="0"/>
                      <a:cs typeface="Arial" panose="020B0604020202020204" pitchFamily="34" charset="0"/>
                    </a:rPr>
                    <a:t>Murden</a:t>
                  </a:r>
                  <a:r>
                    <a:rPr lang="en-US" sz="700" b="1" dirty="0">
                      <a:latin typeface="Arial" panose="020B0604020202020204" pitchFamily="34" charset="0"/>
                      <a:cs typeface="Arial" panose="020B0604020202020204" pitchFamily="34" charset="0"/>
                    </a:rPr>
                    <a:t> McClure</a:t>
                  </a:r>
                </a:p>
                <a:p>
                  <a:pPr algn="ctr">
                    <a:lnSpc>
                      <a:spcPct val="90000"/>
                    </a:lnSpc>
                  </a:pPr>
                  <a:r>
                    <a:rPr lang="en-US" sz="550" dirty="0">
                      <a:latin typeface="Arial" panose="020B0604020202020204" pitchFamily="34" charset="0"/>
                      <a:cs typeface="Arial" panose="020B0604020202020204" pitchFamily="34" charset="0"/>
                    </a:rPr>
                    <a:t>Spalding U</a:t>
                  </a:r>
                </a:p>
              </p:txBody>
            </p:sp>
          </p:grpSp>
          <p:grpSp>
            <p:nvGrpSpPr>
              <p:cNvPr id="226" name="Group 225">
                <a:extLst>
                  <a:ext uri="{FF2B5EF4-FFF2-40B4-BE49-F238E27FC236}">
                    <a16:creationId xmlns:a16="http://schemas.microsoft.com/office/drawing/2014/main" id="{9869CCFB-ADC3-C2A3-3846-D651A6E0DBAF}"/>
                  </a:ext>
                </a:extLst>
              </p:cNvPr>
              <p:cNvGrpSpPr/>
              <p:nvPr/>
            </p:nvGrpSpPr>
            <p:grpSpPr>
              <a:xfrm>
                <a:off x="7888365" y="4162003"/>
                <a:ext cx="586596" cy="614529"/>
                <a:chOff x="7888365" y="4162003"/>
                <a:chExt cx="586596" cy="614529"/>
              </a:xfrm>
            </p:grpSpPr>
            <p:pic>
              <p:nvPicPr>
                <p:cNvPr id="268" name="Graphic 267">
                  <a:extLst>
                    <a:ext uri="{FF2B5EF4-FFF2-40B4-BE49-F238E27FC236}">
                      <a16:creationId xmlns:a16="http://schemas.microsoft.com/office/drawing/2014/main" id="{9D533892-A9CE-7A1C-B95F-22943BD1157E}"/>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7888365" y="4162003"/>
                  <a:ext cx="586596" cy="614529"/>
                </a:xfrm>
                <a:prstGeom prst="rect">
                  <a:avLst/>
                </a:prstGeom>
              </p:spPr>
            </p:pic>
            <p:sp>
              <p:nvSpPr>
                <p:cNvPr id="269" name="TextBox 268">
                  <a:extLst>
                    <a:ext uri="{FF2B5EF4-FFF2-40B4-BE49-F238E27FC236}">
                      <a16:creationId xmlns:a16="http://schemas.microsoft.com/office/drawing/2014/main" id="{FFAC3D8A-10F7-7EB3-48C6-E9B3BC06A62A}"/>
                    </a:ext>
                  </a:extLst>
                </p:cNvPr>
                <p:cNvSpPr txBox="1"/>
                <p:nvPr/>
              </p:nvSpPr>
              <p:spPr>
                <a:xfrm>
                  <a:off x="7954050" y="4317241"/>
                  <a:ext cx="455472" cy="3681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Supt. Marty </a:t>
                  </a: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Polio</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a:t>
                  </a:r>
                  <a:b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a:t>
                  </a:r>
                </a:p>
              </p:txBody>
            </p:sp>
          </p:grpSp>
          <p:grpSp>
            <p:nvGrpSpPr>
              <p:cNvPr id="227" name="Group 226">
                <a:extLst>
                  <a:ext uri="{FF2B5EF4-FFF2-40B4-BE49-F238E27FC236}">
                    <a16:creationId xmlns:a16="http://schemas.microsoft.com/office/drawing/2014/main" id="{C3F9D8C5-8021-AB43-686C-5ED01DAC340E}"/>
                  </a:ext>
                </a:extLst>
              </p:cNvPr>
              <p:cNvGrpSpPr/>
              <p:nvPr/>
            </p:nvGrpSpPr>
            <p:grpSpPr>
              <a:xfrm>
                <a:off x="7346265" y="4469475"/>
                <a:ext cx="614529" cy="586596"/>
                <a:chOff x="7346265" y="4469475"/>
                <a:chExt cx="614529" cy="586596"/>
              </a:xfrm>
            </p:grpSpPr>
            <p:pic>
              <p:nvPicPr>
                <p:cNvPr id="264" name="Graphic 263">
                  <a:extLst>
                    <a:ext uri="{FF2B5EF4-FFF2-40B4-BE49-F238E27FC236}">
                      <a16:creationId xmlns:a16="http://schemas.microsoft.com/office/drawing/2014/main" id="{F885C80B-FFF5-58E8-DE04-15971496DBC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rot="16200000">
                  <a:off x="7360232" y="4455508"/>
                  <a:ext cx="586596" cy="614529"/>
                </a:xfrm>
                <a:prstGeom prst="rect">
                  <a:avLst/>
                </a:prstGeom>
              </p:spPr>
            </p:pic>
            <p:sp>
              <p:nvSpPr>
                <p:cNvPr id="267" name="TextBox 266">
                  <a:extLst>
                    <a:ext uri="{FF2B5EF4-FFF2-40B4-BE49-F238E27FC236}">
                      <a16:creationId xmlns:a16="http://schemas.microsoft.com/office/drawing/2014/main" id="{CC1BE55B-B3DD-C9FD-6396-1E848CA58F58}"/>
                    </a:ext>
                  </a:extLst>
                </p:cNvPr>
                <p:cNvSpPr txBox="1"/>
                <p:nvPr/>
              </p:nvSpPr>
              <p:spPr>
                <a:xfrm>
                  <a:off x="7487699" y="4582883"/>
                  <a:ext cx="411270" cy="3681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John Marshall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a:t>
                  </a:r>
                  <a:b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a:t>
                  </a:r>
                </a:p>
              </p:txBody>
            </p:sp>
          </p:grpSp>
          <p:grpSp>
            <p:nvGrpSpPr>
              <p:cNvPr id="228" name="Group 227">
                <a:extLst>
                  <a:ext uri="{FF2B5EF4-FFF2-40B4-BE49-F238E27FC236}">
                    <a16:creationId xmlns:a16="http://schemas.microsoft.com/office/drawing/2014/main" id="{BC5F4C4C-6FD1-A575-6AAA-C8E8A74A0CE2}"/>
                  </a:ext>
                </a:extLst>
              </p:cNvPr>
              <p:cNvGrpSpPr/>
              <p:nvPr/>
            </p:nvGrpSpPr>
            <p:grpSpPr>
              <a:xfrm>
                <a:off x="10459230" y="4707490"/>
                <a:ext cx="614529" cy="586596"/>
                <a:chOff x="10459230" y="4707490"/>
                <a:chExt cx="614529" cy="586596"/>
              </a:xfrm>
            </p:grpSpPr>
            <p:pic>
              <p:nvPicPr>
                <p:cNvPr id="262" name="Graphic 261">
                  <a:extLst>
                    <a:ext uri="{FF2B5EF4-FFF2-40B4-BE49-F238E27FC236}">
                      <a16:creationId xmlns:a16="http://schemas.microsoft.com/office/drawing/2014/main" id="{7D3DA662-75CB-3168-A8B5-54D37E66E6C8}"/>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rot="5400000">
                  <a:off x="10473197" y="4693523"/>
                  <a:ext cx="586596" cy="614529"/>
                </a:xfrm>
                <a:prstGeom prst="rect">
                  <a:avLst/>
                </a:prstGeom>
              </p:spPr>
            </p:pic>
            <p:sp>
              <p:nvSpPr>
                <p:cNvPr id="263" name="TextBox 262">
                  <a:extLst>
                    <a:ext uri="{FF2B5EF4-FFF2-40B4-BE49-F238E27FC236}">
                      <a16:creationId xmlns:a16="http://schemas.microsoft.com/office/drawing/2014/main" id="{AE097FAB-C201-E5E7-E4DB-61354D0B8242}"/>
                    </a:ext>
                  </a:extLst>
                </p:cNvPr>
                <p:cNvSpPr txBox="1"/>
                <p:nvPr/>
              </p:nvSpPr>
              <p:spPr>
                <a:xfrm>
                  <a:off x="10523096" y="4820983"/>
                  <a:ext cx="417081" cy="3681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Karen</a:t>
                  </a:r>
                  <a:b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6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Wunderlin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Consultant</a:t>
                  </a:r>
                </a:p>
              </p:txBody>
            </p:sp>
          </p:grpSp>
          <p:grpSp>
            <p:nvGrpSpPr>
              <p:cNvPr id="229" name="Group 228">
                <a:extLst>
                  <a:ext uri="{FF2B5EF4-FFF2-40B4-BE49-F238E27FC236}">
                    <a16:creationId xmlns:a16="http://schemas.microsoft.com/office/drawing/2014/main" id="{0BA4EAD4-B88C-0D26-A295-D441FF461600}"/>
                  </a:ext>
                </a:extLst>
              </p:cNvPr>
              <p:cNvGrpSpPr/>
              <p:nvPr/>
            </p:nvGrpSpPr>
            <p:grpSpPr>
              <a:xfrm>
                <a:off x="8919181" y="4162004"/>
                <a:ext cx="586596" cy="614529"/>
                <a:chOff x="8919181" y="4162004"/>
                <a:chExt cx="586596" cy="614529"/>
              </a:xfrm>
            </p:grpSpPr>
            <p:pic>
              <p:nvPicPr>
                <p:cNvPr id="260" name="Graphic 259">
                  <a:extLst>
                    <a:ext uri="{FF2B5EF4-FFF2-40B4-BE49-F238E27FC236}">
                      <a16:creationId xmlns:a16="http://schemas.microsoft.com/office/drawing/2014/main" id="{0DFDF8E4-4389-40DC-BDA2-C77A565E0738}"/>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919181" y="4162004"/>
                  <a:ext cx="586596" cy="614529"/>
                </a:xfrm>
                <a:prstGeom prst="rect">
                  <a:avLst/>
                </a:prstGeom>
              </p:spPr>
            </p:pic>
            <p:sp>
              <p:nvSpPr>
                <p:cNvPr id="261" name="TextBox 260">
                  <a:extLst>
                    <a:ext uri="{FF2B5EF4-FFF2-40B4-BE49-F238E27FC236}">
                      <a16:creationId xmlns:a16="http://schemas.microsoft.com/office/drawing/2014/main" id="{22131528-09A0-F51C-B4E4-785F6289E1B2}"/>
                    </a:ext>
                  </a:extLst>
                </p:cNvPr>
                <p:cNvSpPr txBox="1"/>
                <p:nvPr/>
              </p:nvSpPr>
              <p:spPr>
                <a:xfrm>
                  <a:off x="8984361" y="4313791"/>
                  <a:ext cx="456202" cy="368180"/>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Ashley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Parrott</a:t>
                  </a:r>
                </a:p>
                <a:p>
                  <a:pPr algn="ctr">
                    <a:lnSpc>
                      <a:spcPct val="90000"/>
                    </a:lnSpc>
                  </a:pPr>
                  <a:r>
                    <a:rPr lang="en-US" sz="550" dirty="0">
                      <a:latin typeface="Arial" panose="020B0604020202020204" pitchFamily="34" charset="0"/>
                      <a:cs typeface="Arial" panose="020B0604020202020204" pitchFamily="34" charset="0"/>
                    </a:rPr>
                    <a:t>Metro Gov</a:t>
                  </a:r>
                </a:p>
              </p:txBody>
            </p:sp>
          </p:grpSp>
          <p:grpSp>
            <p:nvGrpSpPr>
              <p:cNvPr id="230" name="Group 229">
                <a:extLst>
                  <a:ext uri="{FF2B5EF4-FFF2-40B4-BE49-F238E27FC236}">
                    <a16:creationId xmlns:a16="http://schemas.microsoft.com/office/drawing/2014/main" id="{AFD19187-1BF1-EDEC-EF9C-FC9514AE8281}"/>
                  </a:ext>
                </a:extLst>
              </p:cNvPr>
              <p:cNvGrpSpPr/>
              <p:nvPr/>
            </p:nvGrpSpPr>
            <p:grpSpPr>
              <a:xfrm>
                <a:off x="8403773" y="4162003"/>
                <a:ext cx="586596" cy="614529"/>
                <a:chOff x="8403773" y="4162003"/>
                <a:chExt cx="586596" cy="614529"/>
              </a:xfrm>
            </p:grpSpPr>
            <p:pic>
              <p:nvPicPr>
                <p:cNvPr id="258" name="Graphic 257">
                  <a:extLst>
                    <a:ext uri="{FF2B5EF4-FFF2-40B4-BE49-F238E27FC236}">
                      <a16:creationId xmlns:a16="http://schemas.microsoft.com/office/drawing/2014/main" id="{66EB2DC6-2D7B-30E0-5B74-67B580450514}"/>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403773" y="4162003"/>
                  <a:ext cx="586596" cy="614529"/>
                </a:xfrm>
                <a:prstGeom prst="rect">
                  <a:avLst/>
                </a:prstGeom>
              </p:spPr>
            </p:pic>
            <p:sp>
              <p:nvSpPr>
                <p:cNvPr id="259" name="TextBox 258">
                  <a:extLst>
                    <a:ext uri="{FF2B5EF4-FFF2-40B4-BE49-F238E27FC236}">
                      <a16:creationId xmlns:a16="http://schemas.microsoft.com/office/drawing/2014/main" id="{D7D337CD-B25B-266F-E224-D57B52AD8F30}"/>
                    </a:ext>
                  </a:extLst>
                </p:cNvPr>
                <p:cNvSpPr txBox="1"/>
                <p:nvPr/>
              </p:nvSpPr>
              <p:spPr>
                <a:xfrm>
                  <a:off x="8485545" y="4313791"/>
                  <a:ext cx="431930"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Mayor Greg Fischer</a:t>
                  </a:r>
                </a:p>
                <a:p>
                  <a:pPr algn="ctr">
                    <a:lnSpc>
                      <a:spcPct val="90000"/>
                    </a:lnSpc>
                  </a:pPr>
                  <a:r>
                    <a:rPr lang="en-US" sz="550" dirty="0">
                      <a:latin typeface="Arial" panose="020B0604020202020204" pitchFamily="34" charset="0"/>
                      <a:cs typeface="Arial" panose="020B0604020202020204" pitchFamily="34" charset="0"/>
                    </a:rPr>
                    <a:t>Metro Gov</a:t>
                  </a:r>
                </a:p>
              </p:txBody>
            </p:sp>
          </p:grpSp>
          <p:grpSp>
            <p:nvGrpSpPr>
              <p:cNvPr id="233" name="Group 232">
                <a:extLst>
                  <a:ext uri="{FF2B5EF4-FFF2-40B4-BE49-F238E27FC236}">
                    <a16:creationId xmlns:a16="http://schemas.microsoft.com/office/drawing/2014/main" id="{6F8058DC-8233-8ACC-7057-20967D57427F}"/>
                  </a:ext>
                </a:extLst>
              </p:cNvPr>
              <p:cNvGrpSpPr/>
              <p:nvPr/>
            </p:nvGrpSpPr>
            <p:grpSpPr>
              <a:xfrm>
                <a:off x="8919410" y="5243033"/>
                <a:ext cx="586595" cy="614529"/>
                <a:chOff x="8919410" y="5243033"/>
                <a:chExt cx="586595" cy="614529"/>
              </a:xfrm>
            </p:grpSpPr>
            <p:pic>
              <p:nvPicPr>
                <p:cNvPr id="254" name="Graphic 253">
                  <a:extLst>
                    <a:ext uri="{FF2B5EF4-FFF2-40B4-BE49-F238E27FC236}">
                      <a16:creationId xmlns:a16="http://schemas.microsoft.com/office/drawing/2014/main" id="{9CD0E081-4C6B-6C49-4445-B7B8B2ACE3C9}"/>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10800000">
                  <a:off x="8919410" y="5243033"/>
                  <a:ext cx="586595" cy="614529"/>
                </a:xfrm>
                <a:prstGeom prst="rect">
                  <a:avLst/>
                </a:prstGeom>
              </p:spPr>
            </p:pic>
            <p:sp>
              <p:nvSpPr>
                <p:cNvPr id="255" name="TextBox 254">
                  <a:extLst>
                    <a:ext uri="{FF2B5EF4-FFF2-40B4-BE49-F238E27FC236}">
                      <a16:creationId xmlns:a16="http://schemas.microsoft.com/office/drawing/2014/main" id="{44E58088-91B5-4551-6940-829AD5D08908}"/>
                    </a:ext>
                  </a:extLst>
                </p:cNvPr>
                <p:cNvSpPr txBox="1"/>
                <p:nvPr/>
              </p:nvSpPr>
              <p:spPr>
                <a:xfrm>
                  <a:off x="8989158" y="5334149"/>
                  <a:ext cx="451667"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Spalding University HR Rep</a:t>
                  </a:r>
                </a:p>
              </p:txBody>
            </p:sp>
          </p:grpSp>
          <p:grpSp>
            <p:nvGrpSpPr>
              <p:cNvPr id="234" name="Group 233">
                <a:extLst>
                  <a:ext uri="{FF2B5EF4-FFF2-40B4-BE49-F238E27FC236}">
                    <a16:creationId xmlns:a16="http://schemas.microsoft.com/office/drawing/2014/main" id="{00D39184-9B22-E0CC-AE8C-9150A774D97C}"/>
                  </a:ext>
                </a:extLst>
              </p:cNvPr>
              <p:cNvGrpSpPr/>
              <p:nvPr/>
            </p:nvGrpSpPr>
            <p:grpSpPr>
              <a:xfrm>
                <a:off x="9432816" y="5243033"/>
                <a:ext cx="586595" cy="614529"/>
                <a:chOff x="9432816" y="5243033"/>
                <a:chExt cx="586595" cy="614529"/>
              </a:xfrm>
            </p:grpSpPr>
            <p:pic>
              <p:nvPicPr>
                <p:cNvPr id="252" name="Graphic 251">
                  <a:extLst>
                    <a:ext uri="{FF2B5EF4-FFF2-40B4-BE49-F238E27FC236}">
                      <a16:creationId xmlns:a16="http://schemas.microsoft.com/office/drawing/2014/main" id="{91422261-2EEA-BCFE-A25D-615F6839BAD0}"/>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10800000">
                  <a:off x="9432816" y="5243033"/>
                  <a:ext cx="586595" cy="614529"/>
                </a:xfrm>
                <a:prstGeom prst="rect">
                  <a:avLst/>
                </a:prstGeom>
              </p:spPr>
            </p:pic>
            <p:sp>
              <p:nvSpPr>
                <p:cNvPr id="253" name="TextBox 252">
                  <a:extLst>
                    <a:ext uri="{FF2B5EF4-FFF2-40B4-BE49-F238E27FC236}">
                      <a16:creationId xmlns:a16="http://schemas.microsoft.com/office/drawing/2014/main" id="{C613CC43-817A-D6EE-9CD5-80CC1F776A57}"/>
                    </a:ext>
                  </a:extLst>
                </p:cNvPr>
                <p:cNvSpPr txBox="1"/>
                <p:nvPr/>
              </p:nvSpPr>
              <p:spPr>
                <a:xfrm>
                  <a:off x="9502564" y="5334149"/>
                  <a:ext cx="451667"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Armon Perry</a:t>
                  </a:r>
                </a:p>
                <a:p>
                  <a:pPr algn="ctr">
                    <a:lnSpc>
                      <a:spcPct val="90000"/>
                    </a:lnSpc>
                  </a:pPr>
                  <a:r>
                    <a:rPr lang="en-US" sz="550" dirty="0">
                      <a:latin typeface="Arial" panose="020B0604020202020204" pitchFamily="34" charset="0"/>
                      <a:cs typeface="Arial" panose="020B0604020202020204" pitchFamily="34" charset="0"/>
                    </a:rPr>
                    <a:t>U of Louisville</a:t>
                  </a:r>
                </a:p>
              </p:txBody>
            </p:sp>
          </p:grpSp>
          <p:grpSp>
            <p:nvGrpSpPr>
              <p:cNvPr id="235" name="Group 234">
                <a:extLst>
                  <a:ext uri="{FF2B5EF4-FFF2-40B4-BE49-F238E27FC236}">
                    <a16:creationId xmlns:a16="http://schemas.microsoft.com/office/drawing/2014/main" id="{1E5814FA-6134-5873-6B71-1183A33B0ACC}"/>
                  </a:ext>
                </a:extLst>
              </p:cNvPr>
              <p:cNvGrpSpPr/>
              <p:nvPr/>
            </p:nvGrpSpPr>
            <p:grpSpPr>
              <a:xfrm>
                <a:off x="9946221" y="5243033"/>
                <a:ext cx="586595" cy="614529"/>
                <a:chOff x="9946221" y="5243033"/>
                <a:chExt cx="586595" cy="614529"/>
              </a:xfrm>
            </p:grpSpPr>
            <p:pic>
              <p:nvPicPr>
                <p:cNvPr id="250" name="Graphic 249">
                  <a:extLst>
                    <a:ext uri="{FF2B5EF4-FFF2-40B4-BE49-F238E27FC236}">
                      <a16:creationId xmlns:a16="http://schemas.microsoft.com/office/drawing/2014/main" id="{16A94483-AE68-0668-DD73-DD06878F62E4}"/>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10800000">
                  <a:off x="9946221" y="5243033"/>
                  <a:ext cx="586595" cy="614529"/>
                </a:xfrm>
                <a:prstGeom prst="rect">
                  <a:avLst/>
                </a:prstGeom>
              </p:spPr>
            </p:pic>
            <p:sp>
              <p:nvSpPr>
                <p:cNvPr id="251" name="TextBox 250">
                  <a:extLst>
                    <a:ext uri="{FF2B5EF4-FFF2-40B4-BE49-F238E27FC236}">
                      <a16:creationId xmlns:a16="http://schemas.microsoft.com/office/drawing/2014/main" id="{5DB91A81-2AF5-10BE-8F6B-BFA1902E3F95}"/>
                    </a:ext>
                  </a:extLst>
                </p:cNvPr>
                <p:cNvSpPr txBox="1"/>
                <p:nvPr/>
              </p:nvSpPr>
              <p:spPr>
                <a:xfrm>
                  <a:off x="10015969" y="5334149"/>
                  <a:ext cx="451667"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Mary Nixon</a:t>
                  </a:r>
                </a:p>
                <a:p>
                  <a:pPr algn="ctr">
                    <a:lnSpc>
                      <a:spcPct val="90000"/>
                    </a:lnSpc>
                  </a:pPr>
                  <a:r>
                    <a:rPr lang="en-US" sz="550" dirty="0">
                      <a:latin typeface="Arial" panose="020B0604020202020204" pitchFamily="34" charset="0"/>
                      <a:cs typeface="Arial" panose="020B0604020202020204" pitchFamily="34" charset="0"/>
                    </a:rPr>
                    <a:t>U of Louisville</a:t>
                  </a:r>
                </a:p>
              </p:txBody>
            </p:sp>
          </p:grpSp>
          <p:grpSp>
            <p:nvGrpSpPr>
              <p:cNvPr id="236" name="Group 235">
                <a:extLst>
                  <a:ext uri="{FF2B5EF4-FFF2-40B4-BE49-F238E27FC236}">
                    <a16:creationId xmlns:a16="http://schemas.microsoft.com/office/drawing/2014/main" id="{C48FE0CF-3463-5906-87FE-69A1DC7E6BD8}"/>
                  </a:ext>
                </a:extLst>
              </p:cNvPr>
              <p:cNvGrpSpPr/>
              <p:nvPr/>
            </p:nvGrpSpPr>
            <p:grpSpPr>
              <a:xfrm>
                <a:off x="7892598" y="5238385"/>
                <a:ext cx="586595" cy="614529"/>
                <a:chOff x="7892598" y="5238385"/>
                <a:chExt cx="586595" cy="614529"/>
              </a:xfrm>
            </p:grpSpPr>
            <p:pic>
              <p:nvPicPr>
                <p:cNvPr id="248" name="Graphic 247">
                  <a:extLst>
                    <a:ext uri="{FF2B5EF4-FFF2-40B4-BE49-F238E27FC236}">
                      <a16:creationId xmlns:a16="http://schemas.microsoft.com/office/drawing/2014/main" id="{35196161-E384-B4A2-CC01-AC909D33433A}"/>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10800000">
                  <a:off x="7892598" y="5238385"/>
                  <a:ext cx="586595" cy="614529"/>
                </a:xfrm>
                <a:prstGeom prst="rect">
                  <a:avLst/>
                </a:prstGeom>
              </p:spPr>
            </p:pic>
            <p:sp>
              <p:nvSpPr>
                <p:cNvPr id="249" name="TextBox 248">
                  <a:extLst>
                    <a:ext uri="{FF2B5EF4-FFF2-40B4-BE49-F238E27FC236}">
                      <a16:creationId xmlns:a16="http://schemas.microsoft.com/office/drawing/2014/main" id="{2F63F1EE-9DBA-63DB-70FA-3A47414D5040}"/>
                    </a:ext>
                  </a:extLst>
                </p:cNvPr>
                <p:cNvSpPr txBox="1"/>
                <p:nvPr/>
              </p:nvSpPr>
              <p:spPr>
                <a:xfrm>
                  <a:off x="7962346" y="5329501"/>
                  <a:ext cx="451667"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Edgardo </a:t>
                  </a:r>
                  <a:r>
                    <a:rPr lang="en-US" sz="700" b="1" dirty="0" err="1">
                      <a:latin typeface="Arial" panose="020B0604020202020204" pitchFamily="34" charset="0"/>
                      <a:cs typeface="Arial" panose="020B0604020202020204" pitchFamily="34" charset="0"/>
                    </a:rPr>
                    <a:t>Marsilla</a:t>
                  </a:r>
                  <a:endParaRPr lang="en-US" sz="700" b="1" dirty="0">
                    <a:latin typeface="Arial" panose="020B0604020202020204" pitchFamily="34" charset="0"/>
                    <a:cs typeface="Arial" panose="020B0604020202020204" pitchFamily="34" charset="0"/>
                  </a:endParaRPr>
                </a:p>
                <a:p>
                  <a:pPr algn="ctr">
                    <a:lnSpc>
                      <a:spcPct val="90000"/>
                    </a:lnSpc>
                  </a:pPr>
                  <a:r>
                    <a:rPr lang="en-US" sz="400" dirty="0">
                      <a:latin typeface="Arial" panose="020B0604020202020204" pitchFamily="34" charset="0"/>
                      <a:cs typeface="Arial" panose="020B0604020202020204" pitchFamily="34" charset="0"/>
                    </a:rPr>
                    <a:t>Americana World Community Center</a:t>
                  </a:r>
                </a:p>
              </p:txBody>
            </p:sp>
          </p:grpSp>
          <p:grpSp>
            <p:nvGrpSpPr>
              <p:cNvPr id="239" name="Group 238">
                <a:extLst>
                  <a:ext uri="{FF2B5EF4-FFF2-40B4-BE49-F238E27FC236}">
                    <a16:creationId xmlns:a16="http://schemas.microsoft.com/office/drawing/2014/main" id="{9CA184E0-8C96-A790-82B9-9EA0EAA0F84F}"/>
                  </a:ext>
                </a:extLst>
              </p:cNvPr>
              <p:cNvGrpSpPr/>
              <p:nvPr/>
            </p:nvGrpSpPr>
            <p:grpSpPr>
              <a:xfrm>
                <a:off x="7343841" y="4991526"/>
                <a:ext cx="614529" cy="586596"/>
                <a:chOff x="7343841" y="4991526"/>
                <a:chExt cx="614529" cy="586596"/>
              </a:xfrm>
            </p:grpSpPr>
            <p:pic>
              <p:nvPicPr>
                <p:cNvPr id="246" name="Graphic 245">
                  <a:extLst>
                    <a:ext uri="{FF2B5EF4-FFF2-40B4-BE49-F238E27FC236}">
                      <a16:creationId xmlns:a16="http://schemas.microsoft.com/office/drawing/2014/main" id="{3722DA77-F32E-BA53-833E-D129229B68D5}"/>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rot="16200000">
                  <a:off x="7357808" y="4977559"/>
                  <a:ext cx="586596" cy="614529"/>
                </a:xfrm>
                <a:prstGeom prst="rect">
                  <a:avLst/>
                </a:prstGeom>
              </p:spPr>
            </p:pic>
            <p:sp>
              <p:nvSpPr>
                <p:cNvPr id="247" name="TextBox 246">
                  <a:extLst>
                    <a:ext uri="{FF2B5EF4-FFF2-40B4-BE49-F238E27FC236}">
                      <a16:creationId xmlns:a16="http://schemas.microsoft.com/office/drawing/2014/main" id="{72EE425D-5924-B3E1-D95D-07A45ABED094}"/>
                    </a:ext>
                  </a:extLst>
                </p:cNvPr>
                <p:cNvSpPr txBox="1"/>
                <p:nvPr/>
              </p:nvSpPr>
              <p:spPr>
                <a:xfrm>
                  <a:off x="7485275" y="5104934"/>
                  <a:ext cx="411270" cy="3681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Marco Munoz</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a:t>
                  </a:r>
                  <a:b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Schools</a:t>
                  </a:r>
                </a:p>
              </p:txBody>
            </p:sp>
          </p:grpSp>
          <p:grpSp>
            <p:nvGrpSpPr>
              <p:cNvPr id="240" name="Group 239">
                <a:extLst>
                  <a:ext uri="{FF2B5EF4-FFF2-40B4-BE49-F238E27FC236}">
                    <a16:creationId xmlns:a16="http://schemas.microsoft.com/office/drawing/2014/main" id="{99FF5D37-AA62-DCC7-000C-5D386B8267DB}"/>
                  </a:ext>
                </a:extLst>
              </p:cNvPr>
              <p:cNvGrpSpPr/>
              <p:nvPr/>
            </p:nvGrpSpPr>
            <p:grpSpPr>
              <a:xfrm>
                <a:off x="9434589" y="4162004"/>
                <a:ext cx="586596" cy="614529"/>
                <a:chOff x="9434589" y="4162004"/>
                <a:chExt cx="586596" cy="614529"/>
              </a:xfrm>
            </p:grpSpPr>
            <p:pic>
              <p:nvPicPr>
                <p:cNvPr id="244" name="Graphic 243">
                  <a:extLst>
                    <a:ext uri="{FF2B5EF4-FFF2-40B4-BE49-F238E27FC236}">
                      <a16:creationId xmlns:a16="http://schemas.microsoft.com/office/drawing/2014/main" id="{0FBE1EDF-B26E-D4BC-C17D-FB9A1006E4F7}"/>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9434589" y="4162004"/>
                  <a:ext cx="586596" cy="614529"/>
                </a:xfrm>
                <a:prstGeom prst="rect">
                  <a:avLst/>
                </a:prstGeom>
              </p:spPr>
            </p:pic>
            <p:sp>
              <p:nvSpPr>
                <p:cNvPr id="245" name="TextBox 244">
                  <a:extLst>
                    <a:ext uri="{FF2B5EF4-FFF2-40B4-BE49-F238E27FC236}">
                      <a16:creationId xmlns:a16="http://schemas.microsoft.com/office/drawing/2014/main" id="{336C5250-7A41-ABE4-96CA-C153BD7D2335}"/>
                    </a:ext>
                  </a:extLst>
                </p:cNvPr>
                <p:cNvSpPr txBox="1"/>
                <p:nvPr/>
              </p:nvSpPr>
              <p:spPr>
                <a:xfrm>
                  <a:off x="9499769" y="4313791"/>
                  <a:ext cx="456202" cy="368180"/>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Vincent James</a:t>
                  </a:r>
                </a:p>
                <a:p>
                  <a:pPr algn="ctr">
                    <a:lnSpc>
                      <a:spcPct val="90000"/>
                    </a:lnSpc>
                  </a:pPr>
                  <a:r>
                    <a:rPr lang="en-US" sz="550" dirty="0">
                      <a:latin typeface="Arial" panose="020B0604020202020204" pitchFamily="34" charset="0"/>
                      <a:cs typeface="Arial" panose="020B0604020202020204" pitchFamily="34" charset="0"/>
                    </a:rPr>
                    <a:t>Metro Gov</a:t>
                  </a:r>
                </a:p>
              </p:txBody>
            </p:sp>
          </p:grpSp>
          <p:grpSp>
            <p:nvGrpSpPr>
              <p:cNvPr id="241" name="Group 240">
                <a:extLst>
                  <a:ext uri="{FF2B5EF4-FFF2-40B4-BE49-F238E27FC236}">
                    <a16:creationId xmlns:a16="http://schemas.microsoft.com/office/drawing/2014/main" id="{5BD1F490-00C9-E271-1C1B-0E2FB0016CBD}"/>
                  </a:ext>
                </a:extLst>
              </p:cNvPr>
              <p:cNvGrpSpPr/>
              <p:nvPr/>
            </p:nvGrpSpPr>
            <p:grpSpPr>
              <a:xfrm>
                <a:off x="9949998" y="4162004"/>
                <a:ext cx="586596" cy="614529"/>
                <a:chOff x="9949998" y="4162004"/>
                <a:chExt cx="586596" cy="614529"/>
              </a:xfrm>
            </p:grpSpPr>
            <p:pic>
              <p:nvPicPr>
                <p:cNvPr id="242" name="Graphic 241">
                  <a:extLst>
                    <a:ext uri="{FF2B5EF4-FFF2-40B4-BE49-F238E27FC236}">
                      <a16:creationId xmlns:a16="http://schemas.microsoft.com/office/drawing/2014/main" id="{954E5065-959F-479E-9C65-C689605C31FE}"/>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949998" y="4162004"/>
                  <a:ext cx="586596" cy="614529"/>
                </a:xfrm>
                <a:prstGeom prst="rect">
                  <a:avLst/>
                </a:prstGeom>
              </p:spPr>
            </p:pic>
            <p:sp>
              <p:nvSpPr>
                <p:cNvPr id="243" name="TextBox 242">
                  <a:extLst>
                    <a:ext uri="{FF2B5EF4-FFF2-40B4-BE49-F238E27FC236}">
                      <a16:creationId xmlns:a16="http://schemas.microsoft.com/office/drawing/2014/main" id="{E8371703-0997-906A-671C-E82A1584DC6A}"/>
                    </a:ext>
                  </a:extLst>
                </p:cNvPr>
                <p:cNvSpPr txBox="1"/>
                <p:nvPr/>
              </p:nvSpPr>
              <p:spPr>
                <a:xfrm>
                  <a:off x="10015178" y="4313791"/>
                  <a:ext cx="456202" cy="368180"/>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Ellen Grant </a:t>
                  </a:r>
                </a:p>
                <a:p>
                  <a:pPr algn="ctr">
                    <a:lnSpc>
                      <a:spcPct val="90000"/>
                    </a:lnSpc>
                  </a:pPr>
                  <a:r>
                    <a:rPr lang="en-US" sz="550" dirty="0">
                      <a:latin typeface="Arial" panose="020B0604020202020204" pitchFamily="34" charset="0"/>
                      <a:cs typeface="Arial" panose="020B0604020202020204" pitchFamily="34" charset="0"/>
                    </a:rPr>
                    <a:t>Weiss Institute</a:t>
                  </a:r>
                </a:p>
              </p:txBody>
            </p:sp>
          </p:grpSp>
        </p:grpSp>
        <p:grpSp>
          <p:nvGrpSpPr>
            <p:cNvPr id="120" name="Group 119">
              <a:extLst>
                <a:ext uri="{FF2B5EF4-FFF2-40B4-BE49-F238E27FC236}">
                  <a16:creationId xmlns:a16="http://schemas.microsoft.com/office/drawing/2014/main" id="{6661DF5D-E266-D59E-D473-0D93B723FC7D}"/>
                </a:ext>
              </a:extLst>
            </p:cNvPr>
            <p:cNvGrpSpPr/>
            <p:nvPr/>
          </p:nvGrpSpPr>
          <p:grpSpPr>
            <a:xfrm>
              <a:off x="7894082" y="2459869"/>
              <a:ext cx="2643942" cy="1684143"/>
              <a:chOff x="7894082" y="2459869"/>
              <a:chExt cx="2643942" cy="1684143"/>
            </a:xfrm>
          </p:grpSpPr>
          <p:grpSp>
            <p:nvGrpSpPr>
              <p:cNvPr id="191" name="Group 190">
                <a:extLst>
                  <a:ext uri="{FF2B5EF4-FFF2-40B4-BE49-F238E27FC236}">
                    <a16:creationId xmlns:a16="http://schemas.microsoft.com/office/drawing/2014/main" id="{788D0D79-C1A4-448D-CB99-D9C797587DD3}"/>
                  </a:ext>
                </a:extLst>
              </p:cNvPr>
              <p:cNvGrpSpPr/>
              <p:nvPr/>
            </p:nvGrpSpPr>
            <p:grpSpPr>
              <a:xfrm>
                <a:off x="9946221" y="3529482"/>
                <a:ext cx="586596" cy="614529"/>
                <a:chOff x="9946221" y="3529482"/>
                <a:chExt cx="586596" cy="614529"/>
              </a:xfrm>
            </p:grpSpPr>
            <p:pic>
              <p:nvPicPr>
                <p:cNvPr id="222" name="Graphic 221">
                  <a:extLst>
                    <a:ext uri="{FF2B5EF4-FFF2-40B4-BE49-F238E27FC236}">
                      <a16:creationId xmlns:a16="http://schemas.microsoft.com/office/drawing/2014/main" id="{C31BD24D-BC44-7E40-E960-A90B90B282E8}"/>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rot="10800000">
                  <a:off x="9946221" y="3529482"/>
                  <a:ext cx="586596" cy="614529"/>
                </a:xfrm>
                <a:prstGeom prst="rect">
                  <a:avLst/>
                </a:prstGeom>
              </p:spPr>
            </p:pic>
            <p:sp>
              <p:nvSpPr>
                <p:cNvPr id="223" name="TextBox 222">
                  <a:extLst>
                    <a:ext uri="{FF2B5EF4-FFF2-40B4-BE49-F238E27FC236}">
                      <a16:creationId xmlns:a16="http://schemas.microsoft.com/office/drawing/2014/main" id="{F4BCA3B1-FA84-8ACA-872F-1B0EFDCE2ED3}"/>
                    </a:ext>
                  </a:extLst>
                </p:cNvPr>
                <p:cNvSpPr txBox="1"/>
                <p:nvPr/>
              </p:nvSpPr>
              <p:spPr>
                <a:xfrm>
                  <a:off x="9996309" y="3608181"/>
                  <a:ext cx="474743"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Kent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Oyler</a:t>
                  </a:r>
                </a:p>
                <a:p>
                  <a:pPr algn="ctr">
                    <a:lnSpc>
                      <a:spcPct val="90000"/>
                    </a:lnSpc>
                  </a:pPr>
                  <a:r>
                    <a:rPr lang="en-US" sz="550" dirty="0">
                      <a:latin typeface="Arial" panose="020B0604020202020204" pitchFamily="34" charset="0"/>
                      <a:cs typeface="Arial" panose="020B0604020202020204" pitchFamily="34" charset="0"/>
                    </a:rPr>
                    <a:t>Greater </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Louisville Inc.</a:t>
                  </a:r>
                </a:p>
              </p:txBody>
            </p:sp>
          </p:grpSp>
          <p:grpSp>
            <p:nvGrpSpPr>
              <p:cNvPr id="192" name="Group 191">
                <a:extLst>
                  <a:ext uri="{FF2B5EF4-FFF2-40B4-BE49-F238E27FC236}">
                    <a16:creationId xmlns:a16="http://schemas.microsoft.com/office/drawing/2014/main" id="{2937FD86-F2C2-FBF3-5E12-8E0D19334DB2}"/>
                  </a:ext>
                </a:extLst>
              </p:cNvPr>
              <p:cNvGrpSpPr/>
              <p:nvPr/>
            </p:nvGrpSpPr>
            <p:grpSpPr>
              <a:xfrm>
                <a:off x="9437091" y="2460751"/>
                <a:ext cx="586595" cy="614529"/>
                <a:chOff x="9437091" y="2460751"/>
                <a:chExt cx="586595" cy="614529"/>
              </a:xfrm>
            </p:grpSpPr>
            <p:pic>
              <p:nvPicPr>
                <p:cNvPr id="218" name="Graphic 217">
                  <a:extLst>
                    <a:ext uri="{FF2B5EF4-FFF2-40B4-BE49-F238E27FC236}">
                      <a16:creationId xmlns:a16="http://schemas.microsoft.com/office/drawing/2014/main" id="{BA0CF58B-DA08-DE37-A152-A3980386C20E}"/>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437091" y="2460751"/>
                  <a:ext cx="586595" cy="614529"/>
                </a:xfrm>
                <a:prstGeom prst="rect">
                  <a:avLst/>
                </a:prstGeom>
              </p:spPr>
            </p:pic>
            <p:sp>
              <p:nvSpPr>
                <p:cNvPr id="221" name="TextBox 220">
                  <a:extLst>
                    <a:ext uri="{FF2B5EF4-FFF2-40B4-BE49-F238E27FC236}">
                      <a16:creationId xmlns:a16="http://schemas.microsoft.com/office/drawing/2014/main" id="{B166650E-615F-B004-FC0F-676B37906703}"/>
                    </a:ext>
                  </a:extLst>
                </p:cNvPr>
                <p:cNvSpPr txBox="1"/>
                <p:nvPr/>
              </p:nvSpPr>
              <p:spPr>
                <a:xfrm>
                  <a:off x="9481971" y="2632662"/>
                  <a:ext cx="501510"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Mary</a:t>
                  </a:r>
                </a:p>
                <a:p>
                  <a:pPr algn="ctr">
                    <a:lnSpc>
                      <a:spcPct val="90000"/>
                    </a:lnSpc>
                  </a:pPr>
                  <a:r>
                    <a:rPr lang="en-US" sz="700" b="1" dirty="0">
                      <a:latin typeface="Arial" panose="020B0604020202020204" pitchFamily="34" charset="0"/>
                      <a:cs typeface="Arial" panose="020B0604020202020204" pitchFamily="34" charset="0"/>
                    </a:rPr>
                    <a:t>Gwen</a:t>
                  </a:r>
                </a:p>
                <a:p>
                  <a:pPr algn="ctr">
                    <a:lnSpc>
                      <a:spcPct val="90000"/>
                    </a:lnSpc>
                  </a:pPr>
                  <a:r>
                    <a:rPr lang="en-US" sz="700" b="1" dirty="0">
                      <a:latin typeface="Arial" panose="020B0604020202020204" pitchFamily="34" charset="0"/>
                      <a:cs typeface="Arial" panose="020B0604020202020204" pitchFamily="34" charset="0"/>
                    </a:rPr>
                    <a:t>Wheeler</a:t>
                  </a:r>
                </a:p>
                <a:p>
                  <a:pPr algn="ctr">
                    <a:lnSpc>
                      <a:spcPct val="90000"/>
                    </a:lnSpc>
                  </a:pPr>
                  <a:r>
                    <a:rPr lang="en-US" sz="550" dirty="0">
                      <a:latin typeface="Arial" panose="020B0604020202020204" pitchFamily="34" charset="0"/>
                      <a:cs typeface="Arial" panose="020B0604020202020204" pitchFamily="34" charset="0"/>
                    </a:rPr>
                    <a:t>55K Degrees</a:t>
                  </a:r>
                </a:p>
              </p:txBody>
            </p:sp>
          </p:grpSp>
          <p:grpSp>
            <p:nvGrpSpPr>
              <p:cNvPr id="193" name="Group 192">
                <a:extLst>
                  <a:ext uri="{FF2B5EF4-FFF2-40B4-BE49-F238E27FC236}">
                    <a16:creationId xmlns:a16="http://schemas.microsoft.com/office/drawing/2014/main" id="{26CF3162-7F6C-D48F-A646-2679CBEA83A7}"/>
                  </a:ext>
                </a:extLst>
              </p:cNvPr>
              <p:cNvGrpSpPr/>
              <p:nvPr/>
            </p:nvGrpSpPr>
            <p:grpSpPr>
              <a:xfrm>
                <a:off x="7896978" y="3529482"/>
                <a:ext cx="586596" cy="614529"/>
                <a:chOff x="7896978" y="3529482"/>
                <a:chExt cx="586596" cy="614529"/>
              </a:xfrm>
            </p:grpSpPr>
            <p:pic>
              <p:nvPicPr>
                <p:cNvPr id="216" name="Graphic 215">
                  <a:extLst>
                    <a:ext uri="{FF2B5EF4-FFF2-40B4-BE49-F238E27FC236}">
                      <a16:creationId xmlns:a16="http://schemas.microsoft.com/office/drawing/2014/main" id="{C7E7D8F8-D13A-8C99-0EAA-2F3777F759EE}"/>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rot="10800000">
                  <a:off x="7896978" y="3529482"/>
                  <a:ext cx="586596" cy="614529"/>
                </a:xfrm>
                <a:prstGeom prst="rect">
                  <a:avLst/>
                </a:prstGeom>
              </p:spPr>
            </p:pic>
            <p:sp>
              <p:nvSpPr>
                <p:cNvPr id="217" name="TextBox 216">
                  <a:extLst>
                    <a:ext uri="{FF2B5EF4-FFF2-40B4-BE49-F238E27FC236}">
                      <a16:creationId xmlns:a16="http://schemas.microsoft.com/office/drawing/2014/main" id="{E6BDB672-F189-F88A-5A69-E9C4B2B4BA49}"/>
                    </a:ext>
                  </a:extLst>
                </p:cNvPr>
                <p:cNvSpPr txBox="1"/>
                <p:nvPr/>
              </p:nvSpPr>
              <p:spPr>
                <a:xfrm>
                  <a:off x="7962158" y="3613107"/>
                  <a:ext cx="456202" cy="36818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 Handy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Jefferson Community </a:t>
                  </a:r>
                  <a:r>
                    <a:rPr lang="en-US" sz="550" dirty="0">
                      <a:solidFill>
                        <a:prstClr val="black"/>
                      </a:solidFill>
                      <a:latin typeface="Arial" panose="020B0604020202020204" pitchFamily="34" charset="0"/>
                      <a:cs typeface="Arial" panose="020B0604020202020204" pitchFamily="34" charset="0"/>
                    </a:rPr>
                    <a:t>&amp; </a:t>
                  </a: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 College</a:t>
                  </a:r>
                </a:p>
              </p:txBody>
            </p:sp>
          </p:grpSp>
          <p:grpSp>
            <p:nvGrpSpPr>
              <p:cNvPr id="194" name="Group 193">
                <a:extLst>
                  <a:ext uri="{FF2B5EF4-FFF2-40B4-BE49-F238E27FC236}">
                    <a16:creationId xmlns:a16="http://schemas.microsoft.com/office/drawing/2014/main" id="{4C75309F-0960-791F-AFFC-053E2BAD555A}"/>
                  </a:ext>
                </a:extLst>
              </p:cNvPr>
              <p:cNvGrpSpPr/>
              <p:nvPr/>
            </p:nvGrpSpPr>
            <p:grpSpPr>
              <a:xfrm>
                <a:off x="8922754" y="2459869"/>
                <a:ext cx="586596" cy="614529"/>
                <a:chOff x="8922754" y="2459869"/>
                <a:chExt cx="586596" cy="614529"/>
              </a:xfrm>
            </p:grpSpPr>
            <p:pic>
              <p:nvPicPr>
                <p:cNvPr id="214" name="Graphic 213">
                  <a:extLst>
                    <a:ext uri="{FF2B5EF4-FFF2-40B4-BE49-F238E27FC236}">
                      <a16:creationId xmlns:a16="http://schemas.microsoft.com/office/drawing/2014/main" id="{F80529B1-3C05-B142-8456-936824C4D7F0}"/>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8922754" y="2459869"/>
                  <a:ext cx="586596" cy="614529"/>
                </a:xfrm>
                <a:prstGeom prst="rect">
                  <a:avLst/>
                </a:prstGeom>
              </p:spPr>
            </p:pic>
            <p:sp>
              <p:nvSpPr>
                <p:cNvPr id="215" name="TextBox 214">
                  <a:extLst>
                    <a:ext uri="{FF2B5EF4-FFF2-40B4-BE49-F238E27FC236}">
                      <a16:creationId xmlns:a16="http://schemas.microsoft.com/office/drawing/2014/main" id="{F85C2482-6FDC-335A-1835-3FA35BE736B7}"/>
                    </a:ext>
                  </a:extLst>
                </p:cNvPr>
                <p:cNvSpPr txBox="1"/>
                <p:nvPr/>
              </p:nvSpPr>
              <p:spPr>
                <a:xfrm>
                  <a:off x="8992496" y="2619775"/>
                  <a:ext cx="463356" cy="3681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Theresa </a:t>
                  </a:r>
                  <a:r>
                    <a:rPr kumimoji="0" lang="en-US" sz="6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Reno-Weber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Metro United Way</a:t>
                  </a:r>
                </a:p>
              </p:txBody>
            </p:sp>
          </p:grpSp>
          <p:sp>
            <p:nvSpPr>
              <p:cNvPr id="195" name="Rounded Rectangle 376">
                <a:extLst>
                  <a:ext uri="{FF2B5EF4-FFF2-40B4-BE49-F238E27FC236}">
                    <a16:creationId xmlns:a16="http://schemas.microsoft.com/office/drawing/2014/main" id="{B4925E54-31C9-6BCA-10B6-5948F9365AFE}"/>
                  </a:ext>
                </a:extLst>
              </p:cNvPr>
              <p:cNvSpPr/>
              <p:nvPr/>
            </p:nvSpPr>
            <p:spPr>
              <a:xfrm>
                <a:off x="7960706" y="3073414"/>
                <a:ext cx="2510673" cy="457200"/>
              </a:xfrm>
              <a:prstGeom prst="roundRect">
                <a:avLst>
                  <a:gd name="adj" fmla="val 4541"/>
                </a:avLst>
              </a:prstGeom>
              <a:solidFill>
                <a:schemeClr val="tx1">
                  <a:lumMod val="65000"/>
                  <a:lumOff val="35000"/>
                </a:schemeClr>
              </a:solidFill>
              <a:ln w="2222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500" b="1" dirty="0">
                    <a:latin typeface="Arial" panose="020B0604020202020204" pitchFamily="34" charset="0"/>
                    <a:cs typeface="Arial" panose="020B0604020202020204" pitchFamily="34" charset="0"/>
                  </a:rPr>
                  <a:t>Fundraising </a:t>
                </a:r>
                <a:r>
                  <a:rPr lang="en-US" sz="1500" dirty="0">
                    <a:latin typeface="Arial" panose="020B0604020202020204" pitchFamily="34" charset="0"/>
                    <a:cs typeface="Arial" panose="020B0604020202020204" pitchFamily="34" charset="0"/>
                  </a:rPr>
                  <a:t>ad hoc </a:t>
                </a:r>
                <a:r>
                  <a:rPr lang="en-US" sz="1500" b="1" dirty="0">
                    <a:latin typeface="Arial" panose="020B0604020202020204" pitchFamily="34" charset="0"/>
                    <a:cs typeface="Arial" panose="020B0604020202020204" pitchFamily="34" charset="0"/>
                  </a:rPr>
                  <a:t>Committee</a:t>
                </a:r>
                <a:endParaRPr lang="en-US" sz="1500" b="1" spc="300" dirty="0">
                  <a:latin typeface="Arial" panose="020B0604020202020204" pitchFamily="34" charset="0"/>
                  <a:cs typeface="Arial" panose="020B0604020202020204" pitchFamily="34" charset="0"/>
                </a:endParaRPr>
              </a:p>
            </p:txBody>
          </p:sp>
          <p:grpSp>
            <p:nvGrpSpPr>
              <p:cNvPr id="196" name="Group 195">
                <a:extLst>
                  <a:ext uri="{FF2B5EF4-FFF2-40B4-BE49-F238E27FC236}">
                    <a16:creationId xmlns:a16="http://schemas.microsoft.com/office/drawing/2014/main" id="{BEF45576-55B2-41BF-2B72-7529C0054723}"/>
                  </a:ext>
                </a:extLst>
              </p:cNvPr>
              <p:cNvGrpSpPr/>
              <p:nvPr/>
            </p:nvGrpSpPr>
            <p:grpSpPr>
              <a:xfrm>
                <a:off x="9433911" y="3529482"/>
                <a:ext cx="586596" cy="614529"/>
                <a:chOff x="9433911" y="3529482"/>
                <a:chExt cx="586596" cy="614529"/>
              </a:xfrm>
            </p:grpSpPr>
            <p:pic>
              <p:nvPicPr>
                <p:cNvPr id="212" name="Graphic 211">
                  <a:extLst>
                    <a:ext uri="{FF2B5EF4-FFF2-40B4-BE49-F238E27FC236}">
                      <a16:creationId xmlns:a16="http://schemas.microsoft.com/office/drawing/2014/main" id="{B9E106DA-2F79-7838-1D3A-77E7C86DB7CD}"/>
                    </a:ext>
                  </a:extLst>
                </p:cNvPr>
                <p:cNvPicPr>
                  <a:picLocks noChangeAspect="1"/>
                </p:cNvPicPr>
                <p:nvPr/>
              </p:nvPicPr>
              <p:blipFill>
                <a:blip r:embed="rId29">
                  <a:extLst>
                    <a:ext uri="{96DAC541-7B7A-43D3-8B79-37D633B846F1}">
                      <asvg:svgBlip xmlns:asvg="http://schemas.microsoft.com/office/drawing/2016/SVG/main" r:embed="rId31"/>
                    </a:ext>
                  </a:extLst>
                </a:blip>
                <a:srcRect/>
                <a:stretch/>
              </p:blipFill>
              <p:spPr>
                <a:xfrm rot="10800000">
                  <a:off x="9433911" y="3529482"/>
                  <a:ext cx="586596" cy="614529"/>
                </a:xfrm>
                <a:prstGeom prst="rect">
                  <a:avLst/>
                </a:prstGeom>
              </p:spPr>
            </p:pic>
            <p:sp>
              <p:nvSpPr>
                <p:cNvPr id="213" name="TextBox 212">
                  <a:extLst>
                    <a:ext uri="{FF2B5EF4-FFF2-40B4-BE49-F238E27FC236}">
                      <a16:creationId xmlns:a16="http://schemas.microsoft.com/office/drawing/2014/main" id="{A39D55B8-BF64-3F85-2780-24B67C82BF96}"/>
                    </a:ext>
                  </a:extLst>
                </p:cNvPr>
                <p:cNvSpPr txBox="1"/>
                <p:nvPr/>
              </p:nvSpPr>
              <p:spPr>
                <a:xfrm>
                  <a:off x="9496865" y="3590205"/>
                  <a:ext cx="471300" cy="44071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Alice Houston</a:t>
                  </a:r>
                </a:p>
                <a:p>
                  <a:pPr algn="ctr">
                    <a:lnSpc>
                      <a:spcPct val="90000"/>
                    </a:lnSpc>
                  </a:pPr>
                  <a:r>
                    <a:rPr lang="en-US" sz="500" dirty="0">
                      <a:latin typeface="Arial" panose="020B0604020202020204" pitchFamily="34" charset="0"/>
                      <a:cs typeface="Arial" panose="020B0604020202020204" pitchFamily="34" charset="0"/>
                    </a:rPr>
                    <a:t>15,000</a:t>
                  </a:r>
                </a:p>
                <a:p>
                  <a:pPr algn="ctr">
                    <a:lnSpc>
                      <a:spcPct val="90000"/>
                    </a:lnSpc>
                  </a:pPr>
                  <a:r>
                    <a:rPr lang="en-US" sz="500" dirty="0">
                      <a:latin typeface="Arial" panose="020B0604020202020204" pitchFamily="34" charset="0"/>
                      <a:cs typeface="Arial" panose="020B0604020202020204" pitchFamily="34" charset="0"/>
                    </a:rPr>
                    <a:t>Degrees</a:t>
                  </a:r>
                </a:p>
              </p:txBody>
            </p:sp>
          </p:grpSp>
          <p:grpSp>
            <p:nvGrpSpPr>
              <p:cNvPr id="197" name="Group 196">
                <a:extLst>
                  <a:ext uri="{FF2B5EF4-FFF2-40B4-BE49-F238E27FC236}">
                    <a16:creationId xmlns:a16="http://schemas.microsoft.com/office/drawing/2014/main" id="{0BAA2C19-3442-4EBA-1B9C-950F820DBBCC}"/>
                  </a:ext>
                </a:extLst>
              </p:cNvPr>
              <p:cNvGrpSpPr/>
              <p:nvPr/>
            </p:nvGrpSpPr>
            <p:grpSpPr>
              <a:xfrm rot="10800000">
                <a:off x="8921600" y="3529483"/>
                <a:ext cx="586596" cy="614529"/>
                <a:chOff x="1482853" y="5440093"/>
                <a:chExt cx="588433" cy="616452"/>
              </a:xfrm>
              <a:solidFill>
                <a:schemeClr val="bg1"/>
              </a:solidFill>
            </p:grpSpPr>
            <p:pic>
              <p:nvPicPr>
                <p:cNvPr id="210" name="Graphic 209">
                  <a:extLst>
                    <a:ext uri="{FF2B5EF4-FFF2-40B4-BE49-F238E27FC236}">
                      <a16:creationId xmlns:a16="http://schemas.microsoft.com/office/drawing/2014/main" id="{178F8503-FE0B-6ECF-239E-95867684C4F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82853" y="5440093"/>
                  <a:ext cx="588433" cy="616452"/>
                </a:xfrm>
                <a:prstGeom prst="rect">
                  <a:avLst/>
                </a:prstGeom>
              </p:spPr>
            </p:pic>
            <p:sp>
              <p:nvSpPr>
                <p:cNvPr id="211" name="TextBox 210">
                  <a:extLst>
                    <a:ext uri="{FF2B5EF4-FFF2-40B4-BE49-F238E27FC236}">
                      <a16:creationId xmlns:a16="http://schemas.microsoft.com/office/drawing/2014/main" id="{A9D81A25-2D6A-D50B-51E0-C701BFEBD844}"/>
                    </a:ext>
                  </a:extLst>
                </p:cNvPr>
                <p:cNvSpPr txBox="1"/>
                <p:nvPr/>
              </p:nvSpPr>
              <p:spPr>
                <a:xfrm rot="10800000">
                  <a:off x="1548271" y="5586001"/>
                  <a:ext cx="457631" cy="369332"/>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Denise Nelson</a:t>
                  </a:r>
                </a:p>
                <a:p>
                  <a:pPr algn="ctr">
                    <a:lnSpc>
                      <a:spcPct val="90000"/>
                    </a:lnSpc>
                  </a:pPr>
                  <a:r>
                    <a:rPr lang="en-US" sz="550" dirty="0">
                      <a:latin typeface="Arial" panose="020B0604020202020204" pitchFamily="34" charset="0"/>
                      <a:cs typeface="Arial" panose="020B0604020202020204" pitchFamily="34" charset="0"/>
                    </a:rPr>
                    <a:t>Weiss Institute</a:t>
                  </a:r>
                </a:p>
              </p:txBody>
            </p:sp>
          </p:grpSp>
          <p:grpSp>
            <p:nvGrpSpPr>
              <p:cNvPr id="198" name="Group 197">
                <a:extLst>
                  <a:ext uri="{FF2B5EF4-FFF2-40B4-BE49-F238E27FC236}">
                    <a16:creationId xmlns:a16="http://schemas.microsoft.com/office/drawing/2014/main" id="{065A8B81-7F27-D105-39F6-E2B7F396A942}"/>
                  </a:ext>
                </a:extLst>
              </p:cNvPr>
              <p:cNvGrpSpPr/>
              <p:nvPr/>
            </p:nvGrpSpPr>
            <p:grpSpPr>
              <a:xfrm>
                <a:off x="8409289" y="3529482"/>
                <a:ext cx="586596" cy="614529"/>
                <a:chOff x="8409289" y="3529482"/>
                <a:chExt cx="586596" cy="614529"/>
              </a:xfrm>
            </p:grpSpPr>
            <p:pic>
              <p:nvPicPr>
                <p:cNvPr id="208" name="Graphic 207">
                  <a:extLst>
                    <a:ext uri="{FF2B5EF4-FFF2-40B4-BE49-F238E27FC236}">
                      <a16:creationId xmlns:a16="http://schemas.microsoft.com/office/drawing/2014/main" id="{A3466F5D-5ABC-AC30-4EFC-5FC83412704A}"/>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rot="10800000">
                  <a:off x="8409289" y="3529482"/>
                  <a:ext cx="586596" cy="614529"/>
                </a:xfrm>
                <a:prstGeom prst="rect">
                  <a:avLst/>
                </a:prstGeom>
              </p:spPr>
            </p:pic>
            <p:sp>
              <p:nvSpPr>
                <p:cNvPr id="209" name="TextBox 208">
                  <a:extLst>
                    <a:ext uri="{FF2B5EF4-FFF2-40B4-BE49-F238E27FC236}">
                      <a16:creationId xmlns:a16="http://schemas.microsoft.com/office/drawing/2014/main" id="{B5F2C774-0137-5211-FA68-F0FB458B93F7}"/>
                    </a:ext>
                  </a:extLst>
                </p:cNvPr>
                <p:cNvSpPr txBox="1"/>
                <p:nvPr/>
              </p:nvSpPr>
              <p:spPr>
                <a:xfrm>
                  <a:off x="8474469" y="3630378"/>
                  <a:ext cx="456202" cy="368180"/>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Michael </a:t>
                  </a:r>
                  <a:r>
                    <a:rPr lang="en-US" sz="700" b="1" dirty="0" err="1">
                      <a:latin typeface="Arial" panose="020B0604020202020204" pitchFamily="34" charset="0"/>
                      <a:cs typeface="Arial" panose="020B0604020202020204" pitchFamily="34" charset="0"/>
                    </a:rPr>
                    <a:t>Gritton</a:t>
                  </a:r>
                  <a:endParaRPr lang="en-US" sz="700" b="1" dirty="0">
                    <a:latin typeface="Arial" panose="020B0604020202020204" pitchFamily="34" charset="0"/>
                    <a:cs typeface="Arial" panose="020B0604020202020204" pitchFamily="34" charset="0"/>
                  </a:endParaRPr>
                </a:p>
                <a:p>
                  <a:pPr algn="ctr">
                    <a:lnSpc>
                      <a:spcPct val="90000"/>
                    </a:lnSpc>
                  </a:pPr>
                  <a:r>
                    <a:rPr lang="en-US" sz="550" dirty="0" err="1">
                      <a:latin typeface="Arial" panose="020B0604020202020204" pitchFamily="34" charset="0"/>
                      <a:cs typeface="Arial" panose="020B0604020202020204" pitchFamily="34" charset="0"/>
                    </a:rPr>
                    <a:t>Kentuckiana</a:t>
                  </a:r>
                  <a:r>
                    <a:rPr lang="en-US" sz="550" dirty="0">
                      <a:latin typeface="Arial" panose="020B0604020202020204" pitchFamily="34" charset="0"/>
                      <a:cs typeface="Arial" panose="020B0604020202020204" pitchFamily="34" charset="0"/>
                    </a:rPr>
                    <a:t> Works</a:t>
                  </a:r>
                </a:p>
              </p:txBody>
            </p:sp>
          </p:grpSp>
          <p:grpSp>
            <p:nvGrpSpPr>
              <p:cNvPr id="199" name="Group 198">
                <a:extLst>
                  <a:ext uri="{FF2B5EF4-FFF2-40B4-BE49-F238E27FC236}">
                    <a16:creationId xmlns:a16="http://schemas.microsoft.com/office/drawing/2014/main" id="{4B276ABD-871A-96BC-4590-14B65A11B78D}"/>
                  </a:ext>
                </a:extLst>
              </p:cNvPr>
              <p:cNvGrpSpPr/>
              <p:nvPr/>
            </p:nvGrpSpPr>
            <p:grpSpPr>
              <a:xfrm>
                <a:off x="8408418" y="2459869"/>
                <a:ext cx="586596" cy="614529"/>
                <a:chOff x="8408418" y="2459869"/>
                <a:chExt cx="586596" cy="614529"/>
              </a:xfrm>
            </p:grpSpPr>
            <p:pic>
              <p:nvPicPr>
                <p:cNvPr id="206" name="Graphic 205">
                  <a:extLst>
                    <a:ext uri="{FF2B5EF4-FFF2-40B4-BE49-F238E27FC236}">
                      <a16:creationId xmlns:a16="http://schemas.microsoft.com/office/drawing/2014/main" id="{184DBE8F-5DB7-CE37-1680-594923E59C6C}"/>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8408418" y="2459869"/>
                  <a:ext cx="586596" cy="614529"/>
                </a:xfrm>
                <a:prstGeom prst="rect">
                  <a:avLst/>
                </a:prstGeom>
              </p:spPr>
            </p:pic>
            <p:sp>
              <p:nvSpPr>
                <p:cNvPr id="207" name="TextBox 206">
                  <a:extLst>
                    <a:ext uri="{FF2B5EF4-FFF2-40B4-BE49-F238E27FC236}">
                      <a16:creationId xmlns:a16="http://schemas.microsoft.com/office/drawing/2014/main" id="{B6DC30CC-78D2-7F5D-0A17-7FB485FD3D3A}"/>
                    </a:ext>
                  </a:extLst>
                </p:cNvPr>
                <p:cNvSpPr txBox="1"/>
                <p:nvPr/>
              </p:nvSpPr>
              <p:spPr>
                <a:xfrm>
                  <a:off x="8478160" y="2611993"/>
                  <a:ext cx="463356" cy="3681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 Corbett</a:t>
                  </a:r>
                  <a:endParaRPr kumimoji="0" lang="en-US" sz="6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Up</a:t>
                  </a:r>
                </a:p>
              </p:txBody>
            </p:sp>
          </p:grpSp>
          <p:grpSp>
            <p:nvGrpSpPr>
              <p:cNvPr id="200" name="Group 199">
                <a:extLst>
                  <a:ext uri="{FF2B5EF4-FFF2-40B4-BE49-F238E27FC236}">
                    <a16:creationId xmlns:a16="http://schemas.microsoft.com/office/drawing/2014/main" id="{312F6BA2-D730-CDD7-B42C-63D916EA560A}"/>
                  </a:ext>
                </a:extLst>
              </p:cNvPr>
              <p:cNvGrpSpPr/>
              <p:nvPr/>
            </p:nvGrpSpPr>
            <p:grpSpPr>
              <a:xfrm>
                <a:off x="7894082" y="2459869"/>
                <a:ext cx="586596" cy="614529"/>
                <a:chOff x="7894082" y="2459869"/>
                <a:chExt cx="586596" cy="614529"/>
              </a:xfrm>
            </p:grpSpPr>
            <p:pic>
              <p:nvPicPr>
                <p:cNvPr id="204" name="Graphic 203">
                  <a:extLst>
                    <a:ext uri="{FF2B5EF4-FFF2-40B4-BE49-F238E27FC236}">
                      <a16:creationId xmlns:a16="http://schemas.microsoft.com/office/drawing/2014/main" id="{8E2840D8-C1AB-2337-C66D-203D75F12DD4}"/>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894082" y="2459869"/>
                  <a:ext cx="586596" cy="614529"/>
                </a:xfrm>
                <a:prstGeom prst="rect">
                  <a:avLst/>
                </a:prstGeom>
              </p:spPr>
            </p:pic>
            <p:sp>
              <p:nvSpPr>
                <p:cNvPr id="205" name="TextBox 204">
                  <a:extLst>
                    <a:ext uri="{FF2B5EF4-FFF2-40B4-BE49-F238E27FC236}">
                      <a16:creationId xmlns:a16="http://schemas.microsoft.com/office/drawing/2014/main" id="{F28F729D-F6F9-EA26-8D68-81BA33E5E3F0}"/>
                    </a:ext>
                  </a:extLst>
                </p:cNvPr>
                <p:cNvSpPr txBox="1"/>
                <p:nvPr/>
              </p:nvSpPr>
              <p:spPr>
                <a:xfrm>
                  <a:off x="7963824" y="2611993"/>
                  <a:ext cx="463356" cy="3681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Ashley Parrott</a:t>
                  </a:r>
                  <a:endParaRPr kumimoji="0" lang="en-US" sz="6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Metro Gov</a:t>
                  </a:r>
                </a:p>
              </p:txBody>
            </p:sp>
          </p:grpSp>
          <p:grpSp>
            <p:nvGrpSpPr>
              <p:cNvPr id="201" name="Group 200">
                <a:extLst>
                  <a:ext uri="{FF2B5EF4-FFF2-40B4-BE49-F238E27FC236}">
                    <a16:creationId xmlns:a16="http://schemas.microsoft.com/office/drawing/2014/main" id="{128FABC3-AA52-F389-020A-7252C4424FFE}"/>
                  </a:ext>
                </a:extLst>
              </p:cNvPr>
              <p:cNvGrpSpPr/>
              <p:nvPr/>
            </p:nvGrpSpPr>
            <p:grpSpPr>
              <a:xfrm>
                <a:off x="9951429" y="2460751"/>
                <a:ext cx="586595" cy="614529"/>
                <a:chOff x="9951429" y="2460751"/>
                <a:chExt cx="586595" cy="614529"/>
              </a:xfrm>
            </p:grpSpPr>
            <p:pic>
              <p:nvPicPr>
                <p:cNvPr id="202" name="Graphic 201">
                  <a:extLst>
                    <a:ext uri="{FF2B5EF4-FFF2-40B4-BE49-F238E27FC236}">
                      <a16:creationId xmlns:a16="http://schemas.microsoft.com/office/drawing/2014/main" id="{CBD75BF5-0020-A0E3-10F2-D74C906D426A}"/>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951429" y="2460751"/>
                  <a:ext cx="586595" cy="614529"/>
                </a:xfrm>
                <a:prstGeom prst="rect">
                  <a:avLst/>
                </a:prstGeom>
              </p:spPr>
            </p:pic>
            <p:sp>
              <p:nvSpPr>
                <p:cNvPr id="203" name="TextBox 202">
                  <a:extLst>
                    <a:ext uri="{FF2B5EF4-FFF2-40B4-BE49-F238E27FC236}">
                      <a16:creationId xmlns:a16="http://schemas.microsoft.com/office/drawing/2014/main" id="{044D3A2D-DF12-8529-4481-94BDC3F438FD}"/>
                    </a:ext>
                  </a:extLst>
                </p:cNvPr>
                <p:cNvSpPr txBox="1"/>
                <p:nvPr/>
              </p:nvSpPr>
              <p:spPr>
                <a:xfrm>
                  <a:off x="9996309" y="2632662"/>
                  <a:ext cx="501510"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Emma </a:t>
                  </a:r>
                  <a:br>
                    <a:rPr lang="en-US" sz="700" b="1" dirty="0">
                      <a:latin typeface="Arial" panose="020B0604020202020204" pitchFamily="34" charset="0"/>
                      <a:cs typeface="Arial" panose="020B0604020202020204" pitchFamily="34" charset="0"/>
                    </a:rPr>
                  </a:br>
                  <a:r>
                    <a:rPr lang="en-US" sz="700" b="1" dirty="0" err="1">
                      <a:latin typeface="Arial" panose="020B0604020202020204" pitchFamily="34" charset="0"/>
                      <a:cs typeface="Arial" panose="020B0604020202020204" pitchFamily="34" charset="0"/>
                    </a:rPr>
                    <a:t>Hom</a:t>
                  </a:r>
                  <a:endParaRPr lang="en-US" sz="700" b="1" dirty="0">
                    <a:latin typeface="Arial" panose="020B0604020202020204" pitchFamily="34" charset="0"/>
                    <a:cs typeface="Arial" panose="020B0604020202020204" pitchFamily="34" charset="0"/>
                  </a:endParaRPr>
                </a:p>
                <a:p>
                  <a:pPr algn="ctr">
                    <a:lnSpc>
                      <a:spcPct val="90000"/>
                    </a:lnSpc>
                  </a:pPr>
                  <a:r>
                    <a:rPr lang="en-US" sz="550" dirty="0">
                      <a:latin typeface="Arial" panose="020B0604020202020204" pitchFamily="34" charset="0"/>
                      <a:cs typeface="Arial" panose="020B0604020202020204" pitchFamily="34" charset="0"/>
                    </a:rPr>
                    <a:t>55K Degrees</a:t>
                  </a:r>
                </a:p>
              </p:txBody>
            </p:sp>
          </p:grpSp>
        </p:grpSp>
        <p:grpSp>
          <p:nvGrpSpPr>
            <p:cNvPr id="121" name="Group 120">
              <a:extLst>
                <a:ext uri="{FF2B5EF4-FFF2-40B4-BE49-F238E27FC236}">
                  <a16:creationId xmlns:a16="http://schemas.microsoft.com/office/drawing/2014/main" id="{938A8AD0-F7C5-74AF-7E5E-5DDB6E4882A7}"/>
                </a:ext>
              </a:extLst>
            </p:cNvPr>
            <p:cNvGrpSpPr/>
            <p:nvPr/>
          </p:nvGrpSpPr>
          <p:grpSpPr>
            <a:xfrm>
              <a:off x="7346692" y="765110"/>
              <a:ext cx="3739406" cy="1681853"/>
              <a:chOff x="7346692" y="765110"/>
              <a:chExt cx="3739406" cy="1681853"/>
            </a:xfrm>
          </p:grpSpPr>
          <p:grpSp>
            <p:nvGrpSpPr>
              <p:cNvPr id="123" name="Group 122">
                <a:extLst>
                  <a:ext uri="{FF2B5EF4-FFF2-40B4-BE49-F238E27FC236}">
                    <a16:creationId xmlns:a16="http://schemas.microsoft.com/office/drawing/2014/main" id="{F7D4533F-A007-33E9-CB30-3C99F86223C4}"/>
                  </a:ext>
                </a:extLst>
              </p:cNvPr>
              <p:cNvGrpSpPr/>
              <p:nvPr/>
            </p:nvGrpSpPr>
            <p:grpSpPr>
              <a:xfrm>
                <a:off x="10471569" y="1575164"/>
                <a:ext cx="614529" cy="586595"/>
                <a:chOff x="10471569" y="1575164"/>
                <a:chExt cx="614529" cy="586595"/>
              </a:xfrm>
            </p:grpSpPr>
            <p:pic>
              <p:nvPicPr>
                <p:cNvPr id="189" name="Graphic 188">
                  <a:extLst>
                    <a:ext uri="{FF2B5EF4-FFF2-40B4-BE49-F238E27FC236}">
                      <a16:creationId xmlns:a16="http://schemas.microsoft.com/office/drawing/2014/main" id="{357CEB7A-7432-B44C-7BB3-E4F2237A75EA}"/>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rot="5400000">
                  <a:off x="10485536" y="1561197"/>
                  <a:ext cx="586595" cy="614529"/>
                </a:xfrm>
                <a:prstGeom prst="rect">
                  <a:avLst/>
                </a:prstGeom>
              </p:spPr>
            </p:pic>
            <p:sp>
              <p:nvSpPr>
                <p:cNvPr id="190" name="TextBox 189">
                  <a:extLst>
                    <a:ext uri="{FF2B5EF4-FFF2-40B4-BE49-F238E27FC236}">
                      <a16:creationId xmlns:a16="http://schemas.microsoft.com/office/drawing/2014/main" id="{4F26F12F-B8C3-C74E-DECF-E12B25EB5BB6}"/>
                    </a:ext>
                  </a:extLst>
                </p:cNvPr>
                <p:cNvSpPr txBox="1"/>
                <p:nvPr/>
              </p:nvSpPr>
              <p:spPr>
                <a:xfrm>
                  <a:off x="10521827" y="1679785"/>
                  <a:ext cx="448552"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Mason Rummel</a:t>
                  </a:r>
                </a:p>
                <a:p>
                  <a:pPr algn="ctr">
                    <a:lnSpc>
                      <a:spcPct val="90000"/>
                    </a:lnSpc>
                  </a:pPr>
                  <a:r>
                    <a:rPr lang="en-US" sz="550" dirty="0">
                      <a:latin typeface="Arial" panose="020B0604020202020204" pitchFamily="34" charset="0"/>
                      <a:cs typeface="Arial" panose="020B0604020202020204" pitchFamily="34" charset="0"/>
                    </a:rPr>
                    <a:t>JG Brown Foundation</a:t>
                  </a:r>
                </a:p>
              </p:txBody>
            </p:sp>
          </p:grpSp>
          <p:grpSp>
            <p:nvGrpSpPr>
              <p:cNvPr id="126" name="Group 125">
                <a:extLst>
                  <a:ext uri="{FF2B5EF4-FFF2-40B4-BE49-F238E27FC236}">
                    <a16:creationId xmlns:a16="http://schemas.microsoft.com/office/drawing/2014/main" id="{7FD3BE3F-1CE4-CF8D-AECF-134952E21B0E}"/>
                  </a:ext>
                </a:extLst>
              </p:cNvPr>
              <p:cNvGrpSpPr/>
              <p:nvPr/>
            </p:nvGrpSpPr>
            <p:grpSpPr>
              <a:xfrm>
                <a:off x="9951969" y="1832434"/>
                <a:ext cx="586596" cy="614529"/>
                <a:chOff x="9951969" y="1832434"/>
                <a:chExt cx="586596" cy="614529"/>
              </a:xfrm>
            </p:grpSpPr>
            <p:pic>
              <p:nvPicPr>
                <p:cNvPr id="187" name="Graphic 186">
                  <a:extLst>
                    <a:ext uri="{FF2B5EF4-FFF2-40B4-BE49-F238E27FC236}">
                      <a16:creationId xmlns:a16="http://schemas.microsoft.com/office/drawing/2014/main" id="{B7332F0A-2C18-D2C7-4AD6-8A9D1D2189E0}"/>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rot="10800000">
                  <a:off x="9951969" y="1832434"/>
                  <a:ext cx="586596" cy="614529"/>
                </a:xfrm>
                <a:prstGeom prst="rect">
                  <a:avLst/>
                </a:prstGeom>
              </p:spPr>
            </p:pic>
            <p:sp>
              <p:nvSpPr>
                <p:cNvPr id="188" name="TextBox 187">
                  <a:extLst>
                    <a:ext uri="{FF2B5EF4-FFF2-40B4-BE49-F238E27FC236}">
                      <a16:creationId xmlns:a16="http://schemas.microsoft.com/office/drawing/2014/main" id="{F4B8FC1D-A732-8DD4-CFEF-A7C6E1F2B5D1}"/>
                    </a:ext>
                  </a:extLst>
                </p:cNvPr>
                <p:cNvSpPr txBox="1"/>
                <p:nvPr/>
              </p:nvSpPr>
              <p:spPr>
                <a:xfrm rot="21552208">
                  <a:off x="10030154" y="1938571"/>
                  <a:ext cx="439451"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Tony </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Zipple</a:t>
                  </a:r>
                </a:p>
                <a:p>
                  <a:pPr algn="ctr">
                    <a:lnSpc>
                      <a:spcPct val="90000"/>
                    </a:lnSpc>
                  </a:pPr>
                  <a:r>
                    <a:rPr lang="en-US" sz="550" dirty="0">
                      <a:latin typeface="Arial" panose="020B0604020202020204" pitchFamily="34" charset="0"/>
                      <a:cs typeface="Arial" panose="020B0604020202020204" pitchFamily="34" charset="0"/>
                    </a:rPr>
                    <a:t>Centerstone</a:t>
                  </a:r>
                </a:p>
              </p:txBody>
            </p:sp>
          </p:grpSp>
          <p:grpSp>
            <p:nvGrpSpPr>
              <p:cNvPr id="129" name="Group 128">
                <a:extLst>
                  <a:ext uri="{FF2B5EF4-FFF2-40B4-BE49-F238E27FC236}">
                    <a16:creationId xmlns:a16="http://schemas.microsoft.com/office/drawing/2014/main" id="{D30B3EE7-DD91-5337-701C-1BC79B8BC3E2}"/>
                  </a:ext>
                </a:extLst>
              </p:cNvPr>
              <p:cNvGrpSpPr/>
              <p:nvPr/>
            </p:nvGrpSpPr>
            <p:grpSpPr>
              <a:xfrm>
                <a:off x="9936963" y="765110"/>
                <a:ext cx="586595" cy="614529"/>
                <a:chOff x="9936963" y="765110"/>
                <a:chExt cx="586595" cy="614529"/>
              </a:xfrm>
            </p:grpSpPr>
            <p:pic>
              <p:nvPicPr>
                <p:cNvPr id="185" name="Graphic 184">
                  <a:extLst>
                    <a:ext uri="{FF2B5EF4-FFF2-40B4-BE49-F238E27FC236}">
                      <a16:creationId xmlns:a16="http://schemas.microsoft.com/office/drawing/2014/main" id="{AD3387A8-80E0-4C97-9A90-BFB5620B51C1}"/>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936963" y="765110"/>
                  <a:ext cx="586595" cy="614529"/>
                </a:xfrm>
                <a:prstGeom prst="rect">
                  <a:avLst/>
                </a:prstGeom>
              </p:spPr>
            </p:pic>
            <p:sp>
              <p:nvSpPr>
                <p:cNvPr id="186" name="TextBox 185">
                  <a:extLst>
                    <a:ext uri="{FF2B5EF4-FFF2-40B4-BE49-F238E27FC236}">
                      <a16:creationId xmlns:a16="http://schemas.microsoft.com/office/drawing/2014/main" id="{6A15BC10-C29D-B92B-92D9-F4AFE29C81BC}"/>
                    </a:ext>
                  </a:extLst>
                </p:cNvPr>
                <p:cNvSpPr txBox="1"/>
                <p:nvPr/>
              </p:nvSpPr>
              <p:spPr>
                <a:xfrm>
                  <a:off x="9981843" y="937021"/>
                  <a:ext cx="501510"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Mary</a:t>
                  </a:r>
                </a:p>
                <a:p>
                  <a:pPr algn="ctr">
                    <a:lnSpc>
                      <a:spcPct val="90000"/>
                    </a:lnSpc>
                  </a:pPr>
                  <a:r>
                    <a:rPr lang="en-US" sz="700" b="1" dirty="0">
                      <a:latin typeface="Arial" panose="020B0604020202020204" pitchFamily="34" charset="0"/>
                      <a:cs typeface="Arial" panose="020B0604020202020204" pitchFamily="34" charset="0"/>
                    </a:rPr>
                    <a:t>Gwen Wheeler</a:t>
                  </a:r>
                </a:p>
                <a:p>
                  <a:pPr algn="ctr">
                    <a:lnSpc>
                      <a:spcPct val="90000"/>
                    </a:lnSpc>
                  </a:pPr>
                  <a:r>
                    <a:rPr lang="en-US" sz="550" dirty="0">
                      <a:latin typeface="Arial" panose="020B0604020202020204" pitchFamily="34" charset="0"/>
                      <a:cs typeface="Arial" panose="020B0604020202020204" pitchFamily="34" charset="0"/>
                    </a:rPr>
                    <a:t>55K Degrees</a:t>
                  </a:r>
                </a:p>
              </p:txBody>
            </p:sp>
          </p:grpSp>
          <p:grpSp>
            <p:nvGrpSpPr>
              <p:cNvPr id="130" name="Group 129">
                <a:extLst>
                  <a:ext uri="{FF2B5EF4-FFF2-40B4-BE49-F238E27FC236}">
                    <a16:creationId xmlns:a16="http://schemas.microsoft.com/office/drawing/2014/main" id="{1812A80A-7CBC-ECF9-5476-7E03B3C16609}"/>
                  </a:ext>
                </a:extLst>
              </p:cNvPr>
              <p:cNvGrpSpPr/>
              <p:nvPr/>
            </p:nvGrpSpPr>
            <p:grpSpPr>
              <a:xfrm>
                <a:off x="8410105" y="765110"/>
                <a:ext cx="586596" cy="614529"/>
                <a:chOff x="8410105" y="765110"/>
                <a:chExt cx="586596" cy="614529"/>
              </a:xfrm>
            </p:grpSpPr>
            <p:pic>
              <p:nvPicPr>
                <p:cNvPr id="183" name="Graphic 182">
                  <a:extLst>
                    <a:ext uri="{FF2B5EF4-FFF2-40B4-BE49-F238E27FC236}">
                      <a16:creationId xmlns:a16="http://schemas.microsoft.com/office/drawing/2014/main" id="{D0453F6E-63F3-A69F-C383-4EBE8DAD7B17}"/>
                    </a:ext>
                  </a:extLst>
                </p:cNvPr>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8410105" y="765110"/>
                  <a:ext cx="586596" cy="614529"/>
                </a:xfrm>
                <a:prstGeom prst="rect">
                  <a:avLst/>
                </a:prstGeom>
              </p:spPr>
            </p:pic>
            <p:sp>
              <p:nvSpPr>
                <p:cNvPr id="184" name="TextBox 183">
                  <a:extLst>
                    <a:ext uri="{FF2B5EF4-FFF2-40B4-BE49-F238E27FC236}">
                      <a16:creationId xmlns:a16="http://schemas.microsoft.com/office/drawing/2014/main" id="{ACFA4C1C-1EBC-36E6-8A6A-D17F1EA33CBB}"/>
                    </a:ext>
                  </a:extLst>
                </p:cNvPr>
                <p:cNvSpPr txBox="1"/>
                <p:nvPr/>
              </p:nvSpPr>
              <p:spPr>
                <a:xfrm>
                  <a:off x="8492576" y="901030"/>
                  <a:ext cx="431930" cy="36817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Diane Porter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Board of Education</a:t>
                  </a:r>
                </a:p>
              </p:txBody>
            </p:sp>
          </p:grpSp>
          <p:grpSp>
            <p:nvGrpSpPr>
              <p:cNvPr id="131" name="Group 130">
                <a:extLst>
                  <a:ext uri="{FF2B5EF4-FFF2-40B4-BE49-F238E27FC236}">
                    <a16:creationId xmlns:a16="http://schemas.microsoft.com/office/drawing/2014/main" id="{6D0E8329-906A-5518-F595-525D7A671525}"/>
                  </a:ext>
                </a:extLst>
              </p:cNvPr>
              <p:cNvGrpSpPr/>
              <p:nvPr/>
            </p:nvGrpSpPr>
            <p:grpSpPr>
              <a:xfrm>
                <a:off x="7346692" y="1311471"/>
                <a:ext cx="614529" cy="586596"/>
                <a:chOff x="7346692" y="1311471"/>
                <a:chExt cx="614529" cy="586596"/>
              </a:xfrm>
            </p:grpSpPr>
            <p:pic>
              <p:nvPicPr>
                <p:cNvPr id="181" name="Graphic 180">
                  <a:extLst>
                    <a:ext uri="{FF2B5EF4-FFF2-40B4-BE49-F238E27FC236}">
                      <a16:creationId xmlns:a16="http://schemas.microsoft.com/office/drawing/2014/main" id="{0B0E647B-96FD-F631-A04A-2B4E297B6A2C}"/>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rot="16200000">
                  <a:off x="7360659" y="1297504"/>
                  <a:ext cx="586596" cy="614529"/>
                </a:xfrm>
                <a:prstGeom prst="rect">
                  <a:avLst/>
                </a:prstGeom>
              </p:spPr>
            </p:pic>
            <p:sp>
              <p:nvSpPr>
                <p:cNvPr id="182" name="TextBox 181">
                  <a:extLst>
                    <a:ext uri="{FF2B5EF4-FFF2-40B4-BE49-F238E27FC236}">
                      <a16:creationId xmlns:a16="http://schemas.microsoft.com/office/drawing/2014/main" id="{82630828-0555-CFBF-23AC-5396DBC12556}"/>
                    </a:ext>
                  </a:extLst>
                </p:cNvPr>
                <p:cNvSpPr txBox="1"/>
                <p:nvPr/>
              </p:nvSpPr>
              <p:spPr>
                <a:xfrm>
                  <a:off x="7496572" y="1433424"/>
                  <a:ext cx="394182"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Jonathan Lowe</a:t>
                  </a:r>
                </a:p>
                <a:p>
                  <a:pPr algn="ctr">
                    <a:lnSpc>
                      <a:spcPct val="90000"/>
                    </a:lnSpc>
                  </a:pPr>
                  <a:r>
                    <a:rPr lang="en-US" sz="550" dirty="0">
                      <a:latin typeface="Arial" panose="020B0604020202020204" pitchFamily="34" charset="0"/>
                      <a:cs typeface="Arial" panose="020B0604020202020204" pitchFamily="34" charset="0"/>
                    </a:rPr>
                    <a:t>Public Schools</a:t>
                  </a:r>
                </a:p>
              </p:txBody>
            </p:sp>
          </p:grpSp>
          <p:grpSp>
            <p:nvGrpSpPr>
              <p:cNvPr id="132" name="Group 131">
                <a:extLst>
                  <a:ext uri="{FF2B5EF4-FFF2-40B4-BE49-F238E27FC236}">
                    <a16:creationId xmlns:a16="http://schemas.microsoft.com/office/drawing/2014/main" id="{2FAE8C0D-3CE6-601E-3A76-87CB365E7E70}"/>
                  </a:ext>
                </a:extLst>
              </p:cNvPr>
              <p:cNvGrpSpPr/>
              <p:nvPr/>
            </p:nvGrpSpPr>
            <p:grpSpPr>
              <a:xfrm>
                <a:off x="9437633" y="1832434"/>
                <a:ext cx="586596" cy="614529"/>
                <a:chOff x="9437633" y="1832434"/>
                <a:chExt cx="586596" cy="614529"/>
              </a:xfrm>
            </p:grpSpPr>
            <p:pic>
              <p:nvPicPr>
                <p:cNvPr id="179" name="Graphic 178">
                  <a:extLst>
                    <a:ext uri="{FF2B5EF4-FFF2-40B4-BE49-F238E27FC236}">
                      <a16:creationId xmlns:a16="http://schemas.microsoft.com/office/drawing/2014/main" id="{B1E74E2E-F1DF-B701-AB73-D2A15C65E2DD}"/>
                    </a:ext>
                  </a:extLst>
                </p:cNvPr>
                <p:cNvPicPr>
                  <a:picLocks noChangeAspect="1"/>
                </p:cNvPicPr>
                <p:nvPr/>
              </p:nvPicPr>
              <p:blipFill>
                <a:blip r:embed="rId29">
                  <a:extLst>
                    <a:ext uri="{96DAC541-7B7A-43D3-8B79-37D633B846F1}">
                      <asvg:svgBlip xmlns:asvg="http://schemas.microsoft.com/office/drawing/2016/SVG/main" r:embed="rId31"/>
                    </a:ext>
                  </a:extLst>
                </a:blip>
                <a:srcRect/>
                <a:stretch/>
              </p:blipFill>
              <p:spPr>
                <a:xfrm rot="10800000">
                  <a:off x="9437633" y="1832434"/>
                  <a:ext cx="586596" cy="614529"/>
                </a:xfrm>
                <a:prstGeom prst="rect">
                  <a:avLst/>
                </a:prstGeom>
              </p:spPr>
            </p:pic>
            <p:sp>
              <p:nvSpPr>
                <p:cNvPr id="180" name="TextBox 179">
                  <a:extLst>
                    <a:ext uri="{FF2B5EF4-FFF2-40B4-BE49-F238E27FC236}">
                      <a16:creationId xmlns:a16="http://schemas.microsoft.com/office/drawing/2014/main" id="{CAE35C21-E6E9-CBC1-A626-3A9D6D01611D}"/>
                    </a:ext>
                  </a:extLst>
                </p:cNvPr>
                <p:cNvSpPr txBox="1"/>
                <p:nvPr/>
              </p:nvSpPr>
              <p:spPr>
                <a:xfrm>
                  <a:off x="9502395" y="1933722"/>
                  <a:ext cx="459248"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Audwin Helton</a:t>
                  </a:r>
                </a:p>
                <a:p>
                  <a:pPr algn="ctr">
                    <a:lnSpc>
                      <a:spcPct val="90000"/>
                    </a:lnSpc>
                  </a:pPr>
                  <a:r>
                    <a:rPr lang="en-US" sz="550" dirty="0">
                      <a:latin typeface="Arial" panose="020B0604020202020204" pitchFamily="34" charset="0"/>
                      <a:cs typeface="Arial" panose="020B0604020202020204" pitchFamily="34" charset="0"/>
                    </a:rPr>
                    <a:t>15,000</a:t>
                  </a:r>
                </a:p>
                <a:p>
                  <a:pPr algn="ctr">
                    <a:lnSpc>
                      <a:spcPct val="90000"/>
                    </a:lnSpc>
                  </a:pPr>
                  <a:r>
                    <a:rPr lang="en-US" sz="550" dirty="0">
                      <a:latin typeface="Arial" panose="020B0604020202020204" pitchFamily="34" charset="0"/>
                      <a:cs typeface="Arial" panose="020B0604020202020204" pitchFamily="34" charset="0"/>
                    </a:rPr>
                    <a:t>Degrees</a:t>
                  </a:r>
                </a:p>
              </p:txBody>
            </p:sp>
          </p:grpSp>
          <p:grpSp>
            <p:nvGrpSpPr>
              <p:cNvPr id="135" name="Group 134">
                <a:extLst>
                  <a:ext uri="{FF2B5EF4-FFF2-40B4-BE49-F238E27FC236}">
                    <a16:creationId xmlns:a16="http://schemas.microsoft.com/office/drawing/2014/main" id="{09041E2F-FFE4-9297-77C7-3DBC65E117A8}"/>
                  </a:ext>
                </a:extLst>
              </p:cNvPr>
              <p:cNvGrpSpPr/>
              <p:nvPr/>
            </p:nvGrpSpPr>
            <p:grpSpPr>
              <a:xfrm>
                <a:off x="9428010" y="765110"/>
                <a:ext cx="586595" cy="614529"/>
                <a:chOff x="9428010" y="765110"/>
                <a:chExt cx="586595" cy="614529"/>
              </a:xfrm>
            </p:grpSpPr>
            <p:pic>
              <p:nvPicPr>
                <p:cNvPr id="177" name="Graphic 176">
                  <a:extLst>
                    <a:ext uri="{FF2B5EF4-FFF2-40B4-BE49-F238E27FC236}">
                      <a16:creationId xmlns:a16="http://schemas.microsoft.com/office/drawing/2014/main" id="{33636E41-52C8-A0F8-352A-F7DE40DA14A5}"/>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9428010" y="765110"/>
                  <a:ext cx="586595" cy="614529"/>
                </a:xfrm>
                <a:prstGeom prst="rect">
                  <a:avLst/>
                </a:prstGeom>
              </p:spPr>
            </p:pic>
            <p:sp>
              <p:nvSpPr>
                <p:cNvPr id="178" name="TextBox 177">
                  <a:extLst>
                    <a:ext uri="{FF2B5EF4-FFF2-40B4-BE49-F238E27FC236}">
                      <a16:creationId xmlns:a16="http://schemas.microsoft.com/office/drawing/2014/main" id="{DA8126F9-CB1C-C033-AF61-9C3F55CB8FC8}"/>
                    </a:ext>
                  </a:extLst>
                </p:cNvPr>
                <p:cNvSpPr txBox="1"/>
                <p:nvPr/>
              </p:nvSpPr>
              <p:spPr>
                <a:xfrm>
                  <a:off x="9497758" y="912731"/>
                  <a:ext cx="451667"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Ralph Fitzpatrick</a:t>
                  </a:r>
                </a:p>
                <a:p>
                  <a:pPr algn="ctr">
                    <a:lnSpc>
                      <a:spcPct val="90000"/>
                    </a:lnSpc>
                  </a:pPr>
                  <a:r>
                    <a:rPr lang="en-US" sz="550" dirty="0">
                      <a:latin typeface="Arial" panose="020B0604020202020204" pitchFamily="34" charset="0"/>
                      <a:cs typeface="Arial" panose="020B0604020202020204" pitchFamily="34" charset="0"/>
                    </a:rPr>
                    <a:t>U of Louisville</a:t>
                  </a:r>
                </a:p>
              </p:txBody>
            </p:sp>
          </p:grpSp>
          <p:grpSp>
            <p:nvGrpSpPr>
              <p:cNvPr id="136" name="Group 135">
                <a:extLst>
                  <a:ext uri="{FF2B5EF4-FFF2-40B4-BE49-F238E27FC236}">
                    <a16:creationId xmlns:a16="http://schemas.microsoft.com/office/drawing/2014/main" id="{58489A99-3391-3A35-D0AE-F1E56619EBF9}"/>
                  </a:ext>
                </a:extLst>
              </p:cNvPr>
              <p:cNvGrpSpPr/>
              <p:nvPr/>
            </p:nvGrpSpPr>
            <p:grpSpPr>
              <a:xfrm>
                <a:off x="8919057" y="765110"/>
                <a:ext cx="586596" cy="614529"/>
                <a:chOff x="8919057" y="765110"/>
                <a:chExt cx="586596" cy="614529"/>
              </a:xfrm>
            </p:grpSpPr>
            <p:pic>
              <p:nvPicPr>
                <p:cNvPr id="175" name="Graphic 174">
                  <a:extLst>
                    <a:ext uri="{FF2B5EF4-FFF2-40B4-BE49-F238E27FC236}">
                      <a16:creationId xmlns:a16="http://schemas.microsoft.com/office/drawing/2014/main" id="{50204BA7-7542-1F3D-6BE7-D380D8E99CE0}"/>
                    </a:ext>
                  </a:extLst>
                </p:cNvPr>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8919057" y="765110"/>
                  <a:ext cx="586596" cy="614529"/>
                </a:xfrm>
                <a:prstGeom prst="rect">
                  <a:avLst/>
                </a:prstGeom>
              </p:spPr>
            </p:pic>
            <p:sp>
              <p:nvSpPr>
                <p:cNvPr id="176" name="TextBox 175">
                  <a:extLst>
                    <a:ext uri="{FF2B5EF4-FFF2-40B4-BE49-F238E27FC236}">
                      <a16:creationId xmlns:a16="http://schemas.microsoft.com/office/drawing/2014/main" id="{E6923C7E-8AE6-0943-53FD-94C3FF3C4BE0}"/>
                    </a:ext>
                  </a:extLst>
                </p:cNvPr>
                <p:cNvSpPr txBox="1"/>
                <p:nvPr/>
              </p:nvSpPr>
              <p:spPr>
                <a:xfrm>
                  <a:off x="9000647" y="901030"/>
                  <a:ext cx="431930"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Lisa </a:t>
                  </a:r>
                  <a:br>
                    <a:rPr lang="en-US" sz="700" b="1" dirty="0">
                      <a:latin typeface="Arial" panose="020B0604020202020204" pitchFamily="34" charset="0"/>
                      <a:cs typeface="Arial" panose="020B0604020202020204" pitchFamily="34" charset="0"/>
                    </a:rPr>
                  </a:br>
                  <a:r>
                    <a:rPr lang="en-US" sz="700" b="1" dirty="0" err="1">
                      <a:latin typeface="Arial" panose="020B0604020202020204" pitchFamily="34" charset="0"/>
                      <a:cs typeface="Arial" panose="020B0604020202020204" pitchFamily="34" charset="0"/>
                    </a:rPr>
                    <a:t>Willner</a:t>
                  </a:r>
                  <a:endParaRPr lang="en-US" sz="700" b="1" dirty="0">
                    <a:latin typeface="Arial" panose="020B0604020202020204" pitchFamily="34" charset="0"/>
                    <a:cs typeface="Arial" panose="020B0604020202020204" pitchFamily="34" charset="0"/>
                  </a:endParaRPr>
                </a:p>
                <a:p>
                  <a:pPr algn="ctr">
                    <a:lnSpc>
                      <a:spcPct val="90000"/>
                    </a:lnSpc>
                  </a:pPr>
                  <a:r>
                    <a:rPr lang="en-US" sz="550" dirty="0">
                      <a:latin typeface="Arial" panose="020B0604020202020204" pitchFamily="34" charset="0"/>
                      <a:cs typeface="Arial" panose="020B0604020202020204" pitchFamily="34" charset="0"/>
                    </a:rPr>
                    <a:t>Board of Education</a:t>
                  </a:r>
                </a:p>
              </p:txBody>
            </p:sp>
          </p:grpSp>
          <p:grpSp>
            <p:nvGrpSpPr>
              <p:cNvPr id="137" name="Group 136">
                <a:extLst>
                  <a:ext uri="{FF2B5EF4-FFF2-40B4-BE49-F238E27FC236}">
                    <a16:creationId xmlns:a16="http://schemas.microsoft.com/office/drawing/2014/main" id="{373EC1A4-82CA-0452-2DFE-A1A1BF4966EA}"/>
                  </a:ext>
                </a:extLst>
              </p:cNvPr>
              <p:cNvGrpSpPr/>
              <p:nvPr/>
            </p:nvGrpSpPr>
            <p:grpSpPr>
              <a:xfrm>
                <a:off x="7901153" y="765110"/>
                <a:ext cx="586595" cy="614529"/>
                <a:chOff x="7901153" y="765110"/>
                <a:chExt cx="586595" cy="614529"/>
              </a:xfrm>
            </p:grpSpPr>
            <p:pic>
              <p:nvPicPr>
                <p:cNvPr id="173" name="Graphic 172">
                  <a:extLst>
                    <a:ext uri="{FF2B5EF4-FFF2-40B4-BE49-F238E27FC236}">
                      <a16:creationId xmlns:a16="http://schemas.microsoft.com/office/drawing/2014/main" id="{30E7B75C-6668-2853-63BA-0D77C5EC8636}"/>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7901153" y="765110"/>
                  <a:ext cx="586595" cy="614529"/>
                </a:xfrm>
                <a:prstGeom prst="rect">
                  <a:avLst/>
                </a:prstGeom>
              </p:spPr>
            </p:pic>
            <p:sp>
              <p:nvSpPr>
                <p:cNvPr id="174" name="TextBox 173">
                  <a:extLst>
                    <a:ext uri="{FF2B5EF4-FFF2-40B4-BE49-F238E27FC236}">
                      <a16:creationId xmlns:a16="http://schemas.microsoft.com/office/drawing/2014/main" id="{BDD7CFD2-B1E7-5AA6-D64C-FF48CA6AF0E6}"/>
                    </a:ext>
                  </a:extLst>
                </p:cNvPr>
                <p:cNvSpPr txBox="1"/>
                <p:nvPr/>
              </p:nvSpPr>
              <p:spPr>
                <a:xfrm>
                  <a:off x="7970901" y="937021"/>
                  <a:ext cx="451667"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Brent McKim</a:t>
                  </a:r>
                </a:p>
                <a:p>
                  <a:pPr algn="ctr">
                    <a:lnSpc>
                      <a:spcPct val="90000"/>
                    </a:lnSpc>
                  </a:pPr>
                  <a:r>
                    <a:rPr lang="en-US" sz="550" dirty="0">
                      <a:latin typeface="Arial" panose="020B0604020202020204" pitchFamily="34" charset="0"/>
                      <a:cs typeface="Arial" panose="020B0604020202020204" pitchFamily="34" charset="0"/>
                    </a:rPr>
                    <a:t>Teachers Association</a:t>
                  </a:r>
                </a:p>
              </p:txBody>
            </p:sp>
          </p:grpSp>
          <p:grpSp>
            <p:nvGrpSpPr>
              <p:cNvPr id="140" name="Group 139">
                <a:extLst>
                  <a:ext uri="{FF2B5EF4-FFF2-40B4-BE49-F238E27FC236}">
                    <a16:creationId xmlns:a16="http://schemas.microsoft.com/office/drawing/2014/main" id="{8B9781D1-2B2A-6835-F6FF-46F31A87A456}"/>
                  </a:ext>
                </a:extLst>
              </p:cNvPr>
              <p:cNvGrpSpPr/>
              <p:nvPr/>
            </p:nvGrpSpPr>
            <p:grpSpPr>
              <a:xfrm>
                <a:off x="10471569" y="1054670"/>
                <a:ext cx="614529" cy="586595"/>
                <a:chOff x="10471569" y="1054670"/>
                <a:chExt cx="614529" cy="586595"/>
              </a:xfrm>
            </p:grpSpPr>
            <p:pic>
              <p:nvPicPr>
                <p:cNvPr id="171" name="Graphic 170">
                  <a:extLst>
                    <a:ext uri="{FF2B5EF4-FFF2-40B4-BE49-F238E27FC236}">
                      <a16:creationId xmlns:a16="http://schemas.microsoft.com/office/drawing/2014/main" id="{06E665F9-D6D8-E4AC-5F46-985BBD4C361C}"/>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rot="5400000">
                  <a:off x="10485536" y="1040703"/>
                  <a:ext cx="586595" cy="614529"/>
                </a:xfrm>
                <a:prstGeom prst="rect">
                  <a:avLst/>
                </a:prstGeom>
              </p:spPr>
            </p:pic>
            <p:sp>
              <p:nvSpPr>
                <p:cNvPr id="172" name="TextBox 171">
                  <a:extLst>
                    <a:ext uri="{FF2B5EF4-FFF2-40B4-BE49-F238E27FC236}">
                      <a16:creationId xmlns:a16="http://schemas.microsoft.com/office/drawing/2014/main" id="{A38CA7EC-2394-481C-A7C1-D05D3143E1B9}"/>
                    </a:ext>
                  </a:extLst>
                </p:cNvPr>
                <p:cNvSpPr txBox="1"/>
                <p:nvPr/>
              </p:nvSpPr>
              <p:spPr>
                <a:xfrm>
                  <a:off x="10534766" y="1163879"/>
                  <a:ext cx="451669"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Tony </a:t>
                  </a:r>
                </a:p>
                <a:p>
                  <a:pPr algn="ctr">
                    <a:lnSpc>
                      <a:spcPct val="90000"/>
                    </a:lnSpc>
                  </a:pPr>
                  <a:r>
                    <a:rPr lang="en-US" sz="700" b="1" dirty="0">
                      <a:latin typeface="Arial" panose="020B0604020202020204" pitchFamily="34" charset="0"/>
                      <a:cs typeface="Arial" panose="020B0604020202020204" pitchFamily="34" charset="0"/>
                    </a:rPr>
                    <a:t>Peyton</a:t>
                  </a:r>
                </a:p>
                <a:p>
                  <a:pPr algn="ctr">
                    <a:lnSpc>
                      <a:spcPct val="90000"/>
                    </a:lnSpc>
                  </a:pPr>
                  <a:r>
                    <a:rPr lang="en-US" sz="550" dirty="0">
                      <a:latin typeface="Arial" panose="020B0604020202020204" pitchFamily="34" charset="0"/>
                      <a:cs typeface="Arial" panose="020B0604020202020204" pitchFamily="34" charset="0"/>
                    </a:rPr>
                    <a:t>C.E.&amp;S. Foundation</a:t>
                  </a:r>
                </a:p>
              </p:txBody>
            </p:sp>
          </p:grpSp>
          <p:sp>
            <p:nvSpPr>
              <p:cNvPr id="143" name="Rounded Rectangle 377">
                <a:extLst>
                  <a:ext uri="{FF2B5EF4-FFF2-40B4-BE49-F238E27FC236}">
                    <a16:creationId xmlns:a16="http://schemas.microsoft.com/office/drawing/2014/main" id="{933B2E6F-3469-A317-A77C-E46C65FFAB7B}"/>
                  </a:ext>
                </a:extLst>
              </p:cNvPr>
              <p:cNvSpPr/>
              <p:nvPr/>
            </p:nvSpPr>
            <p:spPr>
              <a:xfrm>
                <a:off x="7960706" y="1376169"/>
                <a:ext cx="2510673" cy="457200"/>
              </a:xfrm>
              <a:prstGeom prst="roundRect">
                <a:avLst>
                  <a:gd name="adj" fmla="val 4541"/>
                </a:avLst>
              </a:prstGeom>
              <a:solidFill>
                <a:schemeClr val="tx1">
                  <a:lumMod val="65000"/>
                  <a:lumOff val="35000"/>
                </a:schemeClr>
              </a:solidFill>
              <a:ln w="2222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500" b="1" dirty="0">
                    <a:latin typeface="Arial" panose="020B0604020202020204" pitchFamily="34" charset="0"/>
                    <a:cs typeface="Arial" panose="020B0604020202020204" pitchFamily="34" charset="0"/>
                  </a:rPr>
                  <a:t>Governance </a:t>
                </a:r>
                <a:r>
                  <a:rPr lang="en-US" sz="1500" dirty="0">
                    <a:latin typeface="Arial" panose="020B0604020202020204" pitchFamily="34" charset="0"/>
                    <a:cs typeface="Arial" panose="020B0604020202020204" pitchFamily="34" charset="0"/>
                  </a:rPr>
                  <a:t>ad hoc </a:t>
                </a:r>
                <a:r>
                  <a:rPr lang="en-US" sz="1500" b="1" dirty="0">
                    <a:latin typeface="Arial" panose="020B0604020202020204" pitchFamily="34" charset="0"/>
                    <a:cs typeface="Arial" panose="020B0604020202020204" pitchFamily="34" charset="0"/>
                  </a:rPr>
                  <a:t>Committee</a:t>
                </a:r>
                <a:endParaRPr lang="en-US" sz="1500" b="1" spc="300" dirty="0">
                  <a:latin typeface="Arial" panose="020B0604020202020204" pitchFamily="34" charset="0"/>
                  <a:cs typeface="Arial" panose="020B0604020202020204" pitchFamily="34" charset="0"/>
                </a:endParaRPr>
              </a:p>
            </p:txBody>
          </p:sp>
          <p:grpSp>
            <p:nvGrpSpPr>
              <p:cNvPr id="146" name="Group 145">
                <a:extLst>
                  <a:ext uri="{FF2B5EF4-FFF2-40B4-BE49-F238E27FC236}">
                    <a16:creationId xmlns:a16="http://schemas.microsoft.com/office/drawing/2014/main" id="{83AC9108-CB56-CFAA-66E8-7E340979CE8F}"/>
                  </a:ext>
                </a:extLst>
              </p:cNvPr>
              <p:cNvGrpSpPr/>
              <p:nvPr/>
            </p:nvGrpSpPr>
            <p:grpSpPr>
              <a:xfrm>
                <a:off x="8923297" y="1832434"/>
                <a:ext cx="586596" cy="614529"/>
                <a:chOff x="8923297" y="1832434"/>
                <a:chExt cx="586596" cy="614529"/>
              </a:xfrm>
            </p:grpSpPr>
            <p:pic>
              <p:nvPicPr>
                <p:cNvPr id="167" name="Graphic 166">
                  <a:extLst>
                    <a:ext uri="{FF2B5EF4-FFF2-40B4-BE49-F238E27FC236}">
                      <a16:creationId xmlns:a16="http://schemas.microsoft.com/office/drawing/2014/main" id="{D9A05F48-604F-F774-BD03-2F9CFEBEF392}"/>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rot="10800000">
                  <a:off x="8923297" y="1832434"/>
                  <a:ext cx="586596" cy="614529"/>
                </a:xfrm>
                <a:prstGeom prst="rect">
                  <a:avLst/>
                </a:prstGeom>
              </p:spPr>
            </p:pic>
            <p:sp>
              <p:nvSpPr>
                <p:cNvPr id="170" name="TextBox 169">
                  <a:extLst>
                    <a:ext uri="{FF2B5EF4-FFF2-40B4-BE49-F238E27FC236}">
                      <a16:creationId xmlns:a16="http://schemas.microsoft.com/office/drawing/2014/main" id="{0F689FD7-1332-0F31-DE41-ED7253305F6E}"/>
                    </a:ext>
                  </a:extLst>
                </p:cNvPr>
                <p:cNvSpPr txBox="1"/>
                <p:nvPr/>
              </p:nvSpPr>
              <p:spPr>
                <a:xfrm>
                  <a:off x="8995039" y="1938406"/>
                  <a:ext cx="459248" cy="368179"/>
                </a:xfrm>
                <a:prstGeom prst="rect">
                  <a:avLst/>
                </a:prstGeom>
                <a:noFill/>
              </p:spPr>
              <p:txBody>
                <a:bodyPr wrap="square" lIns="0" tIns="0" rIns="0" bIns="0" rtlCol="0" anchor="ctr">
                  <a:noAutofit/>
                </a:bodyPr>
                <a:lstStyle/>
                <a:p>
                  <a:pPr algn="ctr">
                    <a:lnSpc>
                      <a:spcPct val="90000"/>
                    </a:lnSpc>
                  </a:pPr>
                  <a:r>
                    <a:rPr lang="en-US" sz="650" b="1" dirty="0">
                      <a:latin typeface="Arial" panose="020B0604020202020204" pitchFamily="34" charset="0"/>
                      <a:cs typeface="Arial" panose="020B0604020202020204" pitchFamily="34" charset="0"/>
                    </a:rPr>
                    <a:t>Mary Anne </a:t>
                  </a:r>
                  <a:r>
                    <a:rPr lang="en-US" sz="700" b="1" dirty="0">
                      <a:latin typeface="Arial" panose="020B0604020202020204" pitchFamily="34" charset="0"/>
                      <a:cs typeface="Arial" panose="020B0604020202020204" pitchFamily="34" charset="0"/>
                    </a:rPr>
                    <a:t>Schmitt- Corey</a:t>
                  </a:r>
                </a:p>
                <a:p>
                  <a:pPr algn="ctr">
                    <a:lnSpc>
                      <a:spcPct val="90000"/>
                    </a:lnSpc>
                  </a:pPr>
                  <a:r>
                    <a:rPr lang="en-US" sz="500" dirty="0">
                      <a:latin typeface="Arial" panose="020B0604020202020204" pitchFamily="34" charset="0"/>
                      <a:cs typeface="Arial" panose="020B0604020202020204" pitchFamily="34" charset="0"/>
                    </a:rPr>
                    <a:t>Weiss Institute</a:t>
                  </a:r>
                </a:p>
              </p:txBody>
            </p:sp>
          </p:grpSp>
          <p:grpSp>
            <p:nvGrpSpPr>
              <p:cNvPr id="149" name="Group 148">
                <a:extLst>
                  <a:ext uri="{FF2B5EF4-FFF2-40B4-BE49-F238E27FC236}">
                    <a16:creationId xmlns:a16="http://schemas.microsoft.com/office/drawing/2014/main" id="{ECEA2C74-1D16-E7AA-C14E-74BDACB3ED26}"/>
                  </a:ext>
                </a:extLst>
              </p:cNvPr>
              <p:cNvGrpSpPr/>
              <p:nvPr/>
            </p:nvGrpSpPr>
            <p:grpSpPr>
              <a:xfrm>
                <a:off x="8408960" y="1832434"/>
                <a:ext cx="586596" cy="614529"/>
                <a:chOff x="8408960" y="1832434"/>
                <a:chExt cx="586596" cy="614529"/>
              </a:xfrm>
            </p:grpSpPr>
            <p:pic>
              <p:nvPicPr>
                <p:cNvPr id="161" name="Graphic 160">
                  <a:extLst>
                    <a:ext uri="{FF2B5EF4-FFF2-40B4-BE49-F238E27FC236}">
                      <a16:creationId xmlns:a16="http://schemas.microsoft.com/office/drawing/2014/main" id="{332723CF-7144-7303-7233-CBFA7A1482DC}"/>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rot="10800000">
                  <a:off x="8408960" y="1832434"/>
                  <a:ext cx="586596" cy="614529"/>
                </a:xfrm>
                <a:prstGeom prst="rect">
                  <a:avLst/>
                </a:prstGeom>
              </p:spPr>
            </p:pic>
            <p:sp>
              <p:nvSpPr>
                <p:cNvPr id="164" name="TextBox 163">
                  <a:extLst>
                    <a:ext uri="{FF2B5EF4-FFF2-40B4-BE49-F238E27FC236}">
                      <a16:creationId xmlns:a16="http://schemas.microsoft.com/office/drawing/2014/main" id="{66D16EF6-B7A9-DE67-0537-10BFBA812644}"/>
                    </a:ext>
                  </a:extLst>
                </p:cNvPr>
                <p:cNvSpPr txBox="1"/>
                <p:nvPr/>
              </p:nvSpPr>
              <p:spPr>
                <a:xfrm>
                  <a:off x="8480702" y="1938406"/>
                  <a:ext cx="459248"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Matthew McCreight</a:t>
                  </a:r>
                </a:p>
                <a:p>
                  <a:pPr algn="ctr">
                    <a:lnSpc>
                      <a:spcPct val="90000"/>
                    </a:lnSpc>
                  </a:pPr>
                  <a:r>
                    <a:rPr lang="en-US" sz="500" dirty="0">
                      <a:latin typeface="Arial" panose="020B0604020202020204" pitchFamily="34" charset="0"/>
                      <a:cs typeface="Arial" panose="020B0604020202020204" pitchFamily="34" charset="0"/>
                    </a:rPr>
                    <a:t>Weiss Institute</a:t>
                  </a:r>
                </a:p>
              </p:txBody>
            </p:sp>
          </p:grpSp>
          <p:grpSp>
            <p:nvGrpSpPr>
              <p:cNvPr id="152" name="Group 151">
                <a:extLst>
                  <a:ext uri="{FF2B5EF4-FFF2-40B4-BE49-F238E27FC236}">
                    <a16:creationId xmlns:a16="http://schemas.microsoft.com/office/drawing/2014/main" id="{6718EA4D-2833-9483-1907-85452CC3572C}"/>
                  </a:ext>
                </a:extLst>
              </p:cNvPr>
              <p:cNvGrpSpPr/>
              <p:nvPr/>
            </p:nvGrpSpPr>
            <p:grpSpPr>
              <a:xfrm>
                <a:off x="7894623" y="1832434"/>
                <a:ext cx="586596" cy="614529"/>
                <a:chOff x="7894623" y="1832434"/>
                <a:chExt cx="586596" cy="614529"/>
              </a:xfrm>
            </p:grpSpPr>
            <p:pic>
              <p:nvPicPr>
                <p:cNvPr id="155" name="Graphic 154">
                  <a:extLst>
                    <a:ext uri="{FF2B5EF4-FFF2-40B4-BE49-F238E27FC236}">
                      <a16:creationId xmlns:a16="http://schemas.microsoft.com/office/drawing/2014/main" id="{46310AD3-E6A2-A2C2-2613-98FBE8A0283A}"/>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rot="10800000">
                  <a:off x="7894623" y="1832434"/>
                  <a:ext cx="586596" cy="614529"/>
                </a:xfrm>
                <a:prstGeom prst="rect">
                  <a:avLst/>
                </a:prstGeom>
              </p:spPr>
            </p:pic>
            <p:sp>
              <p:nvSpPr>
                <p:cNvPr id="158" name="TextBox 157">
                  <a:extLst>
                    <a:ext uri="{FF2B5EF4-FFF2-40B4-BE49-F238E27FC236}">
                      <a16:creationId xmlns:a16="http://schemas.microsoft.com/office/drawing/2014/main" id="{3C241C8E-942F-DCC8-F296-38631AEDAC07}"/>
                    </a:ext>
                  </a:extLst>
                </p:cNvPr>
                <p:cNvSpPr txBox="1"/>
                <p:nvPr/>
              </p:nvSpPr>
              <p:spPr>
                <a:xfrm rot="21552208">
                  <a:off x="7972808" y="1916712"/>
                  <a:ext cx="439451" cy="368179"/>
                </a:xfrm>
                <a:prstGeom prst="rect">
                  <a:avLst/>
                </a:prstGeom>
                <a:noFill/>
              </p:spPr>
              <p:txBody>
                <a:bodyPr wrap="square" lIns="0" tIns="0" rIns="0" bIns="0" rtlCol="0" anchor="ctr">
                  <a:noAutofit/>
                </a:bodyPr>
                <a:lstStyle/>
                <a:p>
                  <a:pPr algn="ctr">
                    <a:lnSpc>
                      <a:spcPct val="90000"/>
                    </a:lnSpc>
                  </a:pPr>
                  <a:r>
                    <a:rPr lang="en-US" sz="700" b="1" dirty="0">
                      <a:latin typeface="Arial" panose="020B0604020202020204" pitchFamily="34" charset="0"/>
                      <a:cs typeface="Arial" panose="020B0604020202020204" pitchFamily="34" charset="0"/>
                    </a:rPr>
                    <a:t>Susan Barry</a:t>
                  </a:r>
                </a:p>
                <a:p>
                  <a:pPr algn="ctr">
                    <a:lnSpc>
                      <a:spcPct val="90000"/>
                    </a:lnSpc>
                  </a:pPr>
                  <a:r>
                    <a:rPr lang="en-US" sz="500" dirty="0">
                      <a:latin typeface="Arial" panose="020B0604020202020204" pitchFamily="34" charset="0"/>
                      <a:cs typeface="Arial" panose="020B0604020202020204" pitchFamily="34" charset="0"/>
                    </a:rPr>
                    <a:t>Community Foundation of Louisville</a:t>
                  </a:r>
                </a:p>
              </p:txBody>
            </p:sp>
          </p:grpSp>
        </p:grpSp>
        <p:sp>
          <p:nvSpPr>
            <p:cNvPr id="122" name="TextBox 121">
              <a:extLst>
                <a:ext uri="{FF2B5EF4-FFF2-40B4-BE49-F238E27FC236}">
                  <a16:creationId xmlns:a16="http://schemas.microsoft.com/office/drawing/2014/main" id="{769AD188-FC3F-D55B-ADE9-634F6C51DE63}"/>
                </a:ext>
              </a:extLst>
            </p:cNvPr>
            <p:cNvSpPr txBox="1"/>
            <p:nvPr/>
          </p:nvSpPr>
          <p:spPr>
            <a:xfrm>
              <a:off x="7264276" y="369079"/>
              <a:ext cx="3817521" cy="410882"/>
            </a:xfrm>
            <a:prstGeom prst="rect">
              <a:avLst/>
            </a:prstGeom>
            <a:noFill/>
          </p:spPr>
          <p:txBody>
            <a:bodyPr wrap="square">
              <a:spAutoFit/>
            </a:bodyPr>
            <a:lstStyle/>
            <a:p>
              <a:pPr algn="ctr">
                <a:lnSpc>
                  <a:spcPct val="90000"/>
                </a:lnSpc>
              </a:pPr>
              <a:r>
                <a:rPr lang="en-US" sz="1600" b="1" dirty="0">
                  <a:latin typeface="Arial" panose="020B0604020202020204" pitchFamily="34" charset="0"/>
                  <a:cs typeface="Arial" panose="020B0604020202020204" pitchFamily="34" charset="0"/>
                </a:rPr>
                <a:t>Louisville Promise Cabinet</a:t>
              </a:r>
            </a:p>
            <a:p>
              <a:pPr algn="ctr">
                <a:lnSpc>
                  <a:spcPct val="90000"/>
                </a:lnSpc>
              </a:pPr>
              <a:r>
                <a:rPr lang="en-US" sz="700" b="1" spc="300" dirty="0">
                  <a:latin typeface="Arial" panose="020B0604020202020204" pitchFamily="34" charset="0"/>
                  <a:cs typeface="Arial" panose="020B0604020202020204" pitchFamily="34" charset="0"/>
                </a:rPr>
                <a:t>SPRING 2018</a:t>
              </a:r>
            </a:p>
          </p:txBody>
        </p:sp>
      </p:grpSp>
      <p:grpSp>
        <p:nvGrpSpPr>
          <p:cNvPr id="273" name="Group 272">
            <a:extLst>
              <a:ext uri="{FF2B5EF4-FFF2-40B4-BE49-F238E27FC236}">
                <a16:creationId xmlns:a16="http://schemas.microsoft.com/office/drawing/2014/main" id="{35AB84D1-F77C-EA5E-91C9-DCB9CA746880}"/>
              </a:ext>
            </a:extLst>
          </p:cNvPr>
          <p:cNvGrpSpPr/>
          <p:nvPr/>
        </p:nvGrpSpPr>
        <p:grpSpPr>
          <a:xfrm>
            <a:off x="5409497" y="696870"/>
            <a:ext cx="1347501" cy="3279490"/>
            <a:chOff x="5310971" y="428996"/>
            <a:chExt cx="1347501" cy="3101618"/>
          </a:xfrm>
        </p:grpSpPr>
        <p:sp>
          <p:nvSpPr>
            <p:cNvPr id="274" name="Rectangle 273">
              <a:extLst>
                <a:ext uri="{FF2B5EF4-FFF2-40B4-BE49-F238E27FC236}">
                  <a16:creationId xmlns:a16="http://schemas.microsoft.com/office/drawing/2014/main" id="{9D10F3AF-933F-8F99-8168-5A9084EFDCF9}"/>
                </a:ext>
              </a:extLst>
            </p:cNvPr>
            <p:cNvSpPr/>
            <p:nvPr/>
          </p:nvSpPr>
          <p:spPr>
            <a:xfrm>
              <a:off x="5310971" y="428996"/>
              <a:ext cx="1344073" cy="3101618"/>
            </a:xfrm>
            <a:prstGeom prst="rect">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tx1"/>
                  </a:solidFill>
                </a:rPr>
                <a:t>COLOR KEY</a:t>
              </a:r>
            </a:p>
            <a:p>
              <a:pPr algn="ctr"/>
              <a:r>
                <a:rPr lang="en-US" sz="1200" dirty="0">
                  <a:solidFill>
                    <a:schemeClr val="tx1"/>
                  </a:solidFill>
                </a:rPr>
                <a:t>(with total members for cabinet and committees, top to bottom)</a:t>
              </a:r>
            </a:p>
          </p:txBody>
        </p:sp>
        <p:grpSp>
          <p:nvGrpSpPr>
            <p:cNvPr id="275" name="Group 274">
              <a:extLst>
                <a:ext uri="{FF2B5EF4-FFF2-40B4-BE49-F238E27FC236}">
                  <a16:creationId xmlns:a16="http://schemas.microsoft.com/office/drawing/2014/main" id="{04A7C540-0FC1-C4AE-5B19-E49E4FDC1F36}"/>
                </a:ext>
              </a:extLst>
            </p:cNvPr>
            <p:cNvGrpSpPr/>
            <p:nvPr/>
          </p:nvGrpSpPr>
          <p:grpSpPr>
            <a:xfrm>
              <a:off x="5370315" y="1626889"/>
              <a:ext cx="1288157" cy="1782444"/>
              <a:chOff x="5362411" y="1488182"/>
              <a:chExt cx="1288157" cy="1782444"/>
            </a:xfrm>
          </p:grpSpPr>
          <p:sp>
            <p:nvSpPr>
              <p:cNvPr id="276" name="Oval 275">
                <a:extLst>
                  <a:ext uri="{FF2B5EF4-FFF2-40B4-BE49-F238E27FC236}">
                    <a16:creationId xmlns:a16="http://schemas.microsoft.com/office/drawing/2014/main" id="{60D5E1F6-E4FD-6330-6389-BBA2E1353B10}"/>
                  </a:ext>
                </a:extLst>
              </p:cNvPr>
              <p:cNvSpPr/>
              <p:nvPr/>
            </p:nvSpPr>
            <p:spPr>
              <a:xfrm>
                <a:off x="5362411" y="1539737"/>
                <a:ext cx="212565" cy="212565"/>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7129ABD2-CD80-E8D3-849A-79F8C2F8B0D5}"/>
                  </a:ext>
                </a:extLst>
              </p:cNvPr>
              <p:cNvSpPr/>
              <p:nvPr/>
            </p:nvSpPr>
            <p:spPr>
              <a:xfrm>
                <a:off x="5362411" y="1828277"/>
                <a:ext cx="212565" cy="212565"/>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8517FA5C-63D3-325D-93AD-123118785356}"/>
                  </a:ext>
                </a:extLst>
              </p:cNvPr>
              <p:cNvSpPr/>
              <p:nvPr/>
            </p:nvSpPr>
            <p:spPr>
              <a:xfrm>
                <a:off x="5362411" y="2116817"/>
                <a:ext cx="212565" cy="212565"/>
              </a:xfrm>
              <a:prstGeom prst="ellipse">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CDD0E791-DB7C-153A-085A-3B1900F07391}"/>
                  </a:ext>
                </a:extLst>
              </p:cNvPr>
              <p:cNvSpPr/>
              <p:nvPr/>
            </p:nvSpPr>
            <p:spPr>
              <a:xfrm>
                <a:off x="5362411" y="2405357"/>
                <a:ext cx="212565" cy="212565"/>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a:extLst>
                  <a:ext uri="{FF2B5EF4-FFF2-40B4-BE49-F238E27FC236}">
                    <a16:creationId xmlns:a16="http://schemas.microsoft.com/office/drawing/2014/main" id="{8DB6B31E-9A3D-9E7A-4D1A-6DA220C03CD8}"/>
                  </a:ext>
                </a:extLst>
              </p:cNvPr>
              <p:cNvSpPr txBox="1"/>
              <p:nvPr/>
            </p:nvSpPr>
            <p:spPr>
              <a:xfrm>
                <a:off x="5538562" y="1815831"/>
                <a:ext cx="788999" cy="307777"/>
              </a:xfrm>
              <a:prstGeom prst="rect">
                <a:avLst/>
              </a:prstGeom>
              <a:noFill/>
            </p:spPr>
            <p:txBody>
              <a:bodyPr wrap="none" rtlCol="0">
                <a:spAutoFit/>
              </a:bodyPr>
              <a:lstStyle/>
              <a:p>
                <a:r>
                  <a:rPr lang="en-US" sz="700" b="1" dirty="0"/>
                  <a:t>Private Sector</a:t>
                </a:r>
                <a:endParaRPr lang="en-US" sz="700" dirty="0"/>
              </a:p>
              <a:p>
                <a:r>
                  <a:rPr lang="en-US" sz="700" dirty="0"/>
                  <a:t>(1,0,1,0)</a:t>
                </a:r>
              </a:p>
            </p:txBody>
          </p:sp>
          <p:sp>
            <p:nvSpPr>
              <p:cNvPr id="283" name="TextBox 282">
                <a:extLst>
                  <a:ext uri="{FF2B5EF4-FFF2-40B4-BE49-F238E27FC236}">
                    <a16:creationId xmlns:a16="http://schemas.microsoft.com/office/drawing/2014/main" id="{63CDC882-FC28-6163-03F3-BAE05FA8C018}"/>
                  </a:ext>
                </a:extLst>
              </p:cNvPr>
              <p:cNvSpPr txBox="1"/>
              <p:nvPr/>
            </p:nvSpPr>
            <p:spPr>
              <a:xfrm>
                <a:off x="5547540" y="2123071"/>
                <a:ext cx="926857" cy="307777"/>
              </a:xfrm>
              <a:prstGeom prst="rect">
                <a:avLst/>
              </a:prstGeom>
              <a:noFill/>
            </p:spPr>
            <p:txBody>
              <a:bodyPr wrap="none" rtlCol="0">
                <a:spAutoFit/>
              </a:bodyPr>
              <a:lstStyle/>
              <a:p>
                <a:r>
                  <a:rPr lang="en-US" sz="700" b="1" dirty="0"/>
                  <a:t>Higher Education</a:t>
                </a:r>
                <a:endParaRPr lang="en-US" sz="700" dirty="0"/>
              </a:p>
              <a:p>
                <a:r>
                  <a:rPr lang="en-US" sz="700" dirty="0"/>
                  <a:t>(4, 1,1,5)</a:t>
                </a:r>
              </a:p>
            </p:txBody>
          </p:sp>
          <p:sp>
            <p:nvSpPr>
              <p:cNvPr id="284" name="TextBox 283">
                <a:extLst>
                  <a:ext uri="{FF2B5EF4-FFF2-40B4-BE49-F238E27FC236}">
                    <a16:creationId xmlns:a16="http://schemas.microsoft.com/office/drawing/2014/main" id="{AE06648D-49FD-7721-C80A-8CCA51F44009}"/>
                  </a:ext>
                </a:extLst>
              </p:cNvPr>
              <p:cNvSpPr txBox="1"/>
              <p:nvPr/>
            </p:nvSpPr>
            <p:spPr>
              <a:xfrm>
                <a:off x="5548912" y="1488182"/>
                <a:ext cx="902811" cy="415498"/>
              </a:xfrm>
              <a:prstGeom prst="rect">
                <a:avLst/>
              </a:prstGeom>
              <a:noFill/>
            </p:spPr>
            <p:txBody>
              <a:bodyPr wrap="none" rtlCol="0">
                <a:spAutoFit/>
              </a:bodyPr>
              <a:lstStyle/>
              <a:p>
                <a:r>
                  <a:rPr lang="en-US" sz="700" b="1" dirty="0"/>
                  <a:t>Non-Profit/</a:t>
                </a:r>
              </a:p>
              <a:p>
                <a:r>
                  <a:rPr lang="en-US" sz="700" b="1" dirty="0"/>
                  <a:t>Voluntary Sector</a:t>
                </a:r>
              </a:p>
              <a:p>
                <a:r>
                  <a:rPr lang="en-US" sz="700" dirty="0"/>
                  <a:t>(10,6,6,0)</a:t>
                </a:r>
              </a:p>
            </p:txBody>
          </p:sp>
          <p:sp>
            <p:nvSpPr>
              <p:cNvPr id="285" name="TextBox 284">
                <a:extLst>
                  <a:ext uri="{FF2B5EF4-FFF2-40B4-BE49-F238E27FC236}">
                    <a16:creationId xmlns:a16="http://schemas.microsoft.com/office/drawing/2014/main" id="{A2F0CC3B-A6B7-219A-DA33-8785299A73E3}"/>
                  </a:ext>
                </a:extLst>
              </p:cNvPr>
              <p:cNvSpPr txBox="1"/>
              <p:nvPr/>
            </p:nvSpPr>
            <p:spPr>
              <a:xfrm>
                <a:off x="5547540" y="2399689"/>
                <a:ext cx="909223" cy="307777"/>
              </a:xfrm>
              <a:prstGeom prst="rect">
                <a:avLst/>
              </a:prstGeom>
              <a:noFill/>
            </p:spPr>
            <p:txBody>
              <a:bodyPr wrap="none" rtlCol="0">
                <a:spAutoFit/>
              </a:bodyPr>
              <a:lstStyle/>
              <a:p>
                <a:r>
                  <a:rPr lang="en-US" sz="700" b="1" dirty="0"/>
                  <a:t>City Government</a:t>
                </a:r>
              </a:p>
              <a:p>
                <a:r>
                  <a:rPr lang="en-US" sz="700" dirty="0"/>
                  <a:t>(2,0,1,3)</a:t>
                </a:r>
              </a:p>
            </p:txBody>
          </p:sp>
          <p:sp>
            <p:nvSpPr>
              <p:cNvPr id="286" name="Oval 285">
                <a:extLst>
                  <a:ext uri="{FF2B5EF4-FFF2-40B4-BE49-F238E27FC236}">
                    <a16:creationId xmlns:a16="http://schemas.microsoft.com/office/drawing/2014/main" id="{306263E6-A559-C334-FD9D-42C2C867E716}"/>
                  </a:ext>
                </a:extLst>
              </p:cNvPr>
              <p:cNvSpPr/>
              <p:nvPr/>
            </p:nvSpPr>
            <p:spPr>
              <a:xfrm>
                <a:off x="5362411" y="2693897"/>
                <a:ext cx="212565" cy="21256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extBox 286">
                <a:extLst>
                  <a:ext uri="{FF2B5EF4-FFF2-40B4-BE49-F238E27FC236}">
                    <a16:creationId xmlns:a16="http://schemas.microsoft.com/office/drawing/2014/main" id="{3C6CCA0F-8BC5-EDAC-9F67-B51DA507A9EE}"/>
                  </a:ext>
                </a:extLst>
              </p:cNvPr>
              <p:cNvSpPr txBox="1"/>
              <p:nvPr/>
            </p:nvSpPr>
            <p:spPr>
              <a:xfrm>
                <a:off x="5538562" y="2703598"/>
                <a:ext cx="1112006" cy="307777"/>
              </a:xfrm>
              <a:prstGeom prst="rect">
                <a:avLst/>
              </a:prstGeom>
              <a:noFill/>
            </p:spPr>
            <p:txBody>
              <a:bodyPr wrap="square" rtlCol="0">
                <a:spAutoFit/>
              </a:bodyPr>
              <a:lstStyle/>
              <a:p>
                <a:r>
                  <a:rPr lang="en-US" sz="700" b="1" dirty="0"/>
                  <a:t>Public School System</a:t>
                </a:r>
              </a:p>
              <a:p>
                <a:r>
                  <a:rPr lang="en-US" sz="700" dirty="0"/>
                  <a:t>(5,4,0,3)</a:t>
                </a:r>
              </a:p>
            </p:txBody>
          </p:sp>
          <p:sp>
            <p:nvSpPr>
              <p:cNvPr id="288" name="TextBox 287">
                <a:extLst>
                  <a:ext uri="{FF2B5EF4-FFF2-40B4-BE49-F238E27FC236}">
                    <a16:creationId xmlns:a16="http://schemas.microsoft.com/office/drawing/2014/main" id="{1C355FDB-893B-613D-535D-BB31CEB7381F}"/>
                  </a:ext>
                </a:extLst>
              </p:cNvPr>
              <p:cNvSpPr txBox="1"/>
              <p:nvPr/>
            </p:nvSpPr>
            <p:spPr>
              <a:xfrm>
                <a:off x="5533172" y="2962849"/>
                <a:ext cx="1112006" cy="307777"/>
              </a:xfrm>
              <a:prstGeom prst="rect">
                <a:avLst/>
              </a:prstGeom>
              <a:noFill/>
            </p:spPr>
            <p:txBody>
              <a:bodyPr wrap="square" rtlCol="0">
                <a:spAutoFit/>
              </a:bodyPr>
              <a:lstStyle/>
              <a:p>
                <a:r>
                  <a:rPr lang="en-US" sz="700" b="1" dirty="0"/>
                  <a:t>Consultant</a:t>
                </a:r>
              </a:p>
              <a:p>
                <a:r>
                  <a:rPr lang="en-US" sz="700" dirty="0"/>
                  <a:t>(1,2,1,2)</a:t>
                </a:r>
              </a:p>
            </p:txBody>
          </p:sp>
          <p:sp>
            <p:nvSpPr>
              <p:cNvPr id="289" name="Oval 288">
                <a:extLst>
                  <a:ext uri="{FF2B5EF4-FFF2-40B4-BE49-F238E27FC236}">
                    <a16:creationId xmlns:a16="http://schemas.microsoft.com/office/drawing/2014/main" id="{3615D5B2-35C3-4359-1860-A50E254CC478}"/>
                  </a:ext>
                </a:extLst>
              </p:cNvPr>
              <p:cNvSpPr/>
              <p:nvPr/>
            </p:nvSpPr>
            <p:spPr>
              <a:xfrm>
                <a:off x="5362411" y="2982437"/>
                <a:ext cx="212565" cy="21256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84542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7050E5A1-918C-4DBF-8904-037CEF085CAF}"/>
              </a:ext>
            </a:extLst>
          </p:cNvPr>
          <p:cNvSpPr txBox="1">
            <a:spLocks noChangeArrowheads="1"/>
          </p:cNvSpPr>
          <p:nvPr/>
        </p:nvSpPr>
        <p:spPr bwMode="auto">
          <a:xfrm>
            <a:off x="3433577" y="1352956"/>
            <a:ext cx="5257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t>Quality</a:t>
            </a:r>
          </a:p>
          <a:p>
            <a:pPr algn="ctr" eaLnBrk="1" hangingPunct="1">
              <a:spcBef>
                <a:spcPct val="0"/>
              </a:spcBef>
              <a:buFontTx/>
              <a:buNone/>
            </a:pPr>
            <a:r>
              <a:rPr lang="en-US" altLang="en-US" sz="1800" dirty="0"/>
              <a:t>Robustness of your collaborative </a:t>
            </a:r>
          </a:p>
          <a:p>
            <a:pPr algn="ctr" eaLnBrk="1" hangingPunct="1">
              <a:spcBef>
                <a:spcPct val="0"/>
              </a:spcBef>
              <a:buFontTx/>
              <a:buNone/>
            </a:pPr>
            <a:r>
              <a:rPr lang="en-US" altLang="en-US" sz="1800" dirty="0"/>
              <a:t>Approach to solving the problem</a:t>
            </a:r>
          </a:p>
        </p:txBody>
      </p:sp>
      <p:sp>
        <p:nvSpPr>
          <p:cNvPr id="11" name="TextBox 5">
            <a:extLst>
              <a:ext uri="{FF2B5EF4-FFF2-40B4-BE49-F238E27FC236}">
                <a16:creationId xmlns:a16="http://schemas.microsoft.com/office/drawing/2014/main" id="{01DFD544-EB48-48C6-8C22-C328DD0A1374}"/>
              </a:ext>
            </a:extLst>
          </p:cNvPr>
          <p:cNvSpPr txBox="1">
            <a:spLocks noChangeArrowheads="1"/>
          </p:cNvSpPr>
          <p:nvPr/>
        </p:nvSpPr>
        <p:spPr bwMode="auto">
          <a:xfrm>
            <a:off x="8307833" y="3640517"/>
            <a:ext cx="33633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t>Speed</a:t>
            </a:r>
          </a:p>
          <a:p>
            <a:pPr algn="ctr" eaLnBrk="1" hangingPunct="1">
              <a:spcBef>
                <a:spcPct val="0"/>
              </a:spcBef>
              <a:buFontTx/>
              <a:buNone/>
            </a:pPr>
            <a:r>
              <a:rPr lang="en-US" altLang="en-US" sz="1800" dirty="0"/>
              <a:t>Making progress fast enough to deliver results in time </a:t>
            </a:r>
          </a:p>
        </p:txBody>
      </p:sp>
      <p:sp>
        <p:nvSpPr>
          <p:cNvPr id="12" name="TextBox 5">
            <a:extLst>
              <a:ext uri="{FF2B5EF4-FFF2-40B4-BE49-F238E27FC236}">
                <a16:creationId xmlns:a16="http://schemas.microsoft.com/office/drawing/2014/main" id="{E84090A7-1205-4A04-BC5C-619BA3C9554D}"/>
              </a:ext>
            </a:extLst>
          </p:cNvPr>
          <p:cNvSpPr txBox="1">
            <a:spLocks noChangeArrowheads="1"/>
          </p:cNvSpPr>
          <p:nvPr/>
        </p:nvSpPr>
        <p:spPr bwMode="auto">
          <a:xfrm>
            <a:off x="742745" y="3640517"/>
            <a:ext cx="3276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t>Consensus</a:t>
            </a:r>
          </a:p>
          <a:p>
            <a:pPr algn="ctr" eaLnBrk="1" hangingPunct="1">
              <a:spcBef>
                <a:spcPct val="0"/>
              </a:spcBef>
              <a:buFontTx/>
              <a:buNone/>
            </a:pPr>
            <a:r>
              <a:rPr lang="en-US" altLang="en-US" sz="1800" dirty="0"/>
              <a:t>Inclusion of stakeholders needed to produce desired outcomes</a:t>
            </a:r>
          </a:p>
        </p:txBody>
      </p:sp>
      <p:sp>
        <p:nvSpPr>
          <p:cNvPr id="13" name="Oval 12">
            <a:extLst>
              <a:ext uri="{FF2B5EF4-FFF2-40B4-BE49-F238E27FC236}">
                <a16:creationId xmlns:a16="http://schemas.microsoft.com/office/drawing/2014/main" id="{C3A576B3-CBEF-41DC-95C5-9393A9795A48}"/>
              </a:ext>
            </a:extLst>
          </p:cNvPr>
          <p:cNvSpPr/>
          <p:nvPr/>
        </p:nvSpPr>
        <p:spPr>
          <a:xfrm rot="20315411">
            <a:off x="154521" y="1798157"/>
            <a:ext cx="7703127" cy="2812473"/>
          </a:xfrm>
          <a:prstGeom prst="ellipse">
            <a:avLst/>
          </a:prstGeom>
          <a:noFill/>
          <a:ln>
            <a:solidFill>
              <a:schemeClr val="bg1">
                <a:lumMod val="65000"/>
                <a:alpha val="73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8496890-F217-41F9-98CD-93BDA229F99B}"/>
              </a:ext>
            </a:extLst>
          </p:cNvPr>
          <p:cNvSpPr/>
          <p:nvPr/>
        </p:nvSpPr>
        <p:spPr>
          <a:xfrm rot="1179143">
            <a:off x="4399903" y="1743646"/>
            <a:ext cx="7703127" cy="2812473"/>
          </a:xfrm>
          <a:prstGeom prst="ellipse">
            <a:avLst/>
          </a:prstGeom>
          <a:noFill/>
          <a:ln>
            <a:solidFill>
              <a:schemeClr val="bg1">
                <a:lumMod val="65000"/>
                <a:alpha val="73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A4D7B0-953F-4F36-86C6-331FAC71A3D4}"/>
              </a:ext>
            </a:extLst>
          </p:cNvPr>
          <p:cNvSpPr/>
          <p:nvPr/>
        </p:nvSpPr>
        <p:spPr>
          <a:xfrm>
            <a:off x="433951" y="3212883"/>
            <a:ext cx="11515242" cy="2048672"/>
          </a:xfrm>
          <a:prstGeom prst="ellipse">
            <a:avLst/>
          </a:prstGeom>
          <a:noFill/>
          <a:ln>
            <a:solidFill>
              <a:schemeClr val="bg1">
                <a:lumMod val="65000"/>
                <a:alpha val="73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FBF62980-4FC4-4801-B9DC-9C173FE8A6C1}"/>
              </a:ext>
            </a:extLst>
          </p:cNvPr>
          <p:cNvSpPr txBox="1">
            <a:spLocks/>
          </p:cNvSpPr>
          <p:nvPr/>
        </p:nvSpPr>
        <p:spPr>
          <a:xfrm>
            <a:off x="2053527" y="404973"/>
            <a:ext cx="8198215" cy="579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A61D32"/>
                </a:solidFill>
                <a:latin typeface="Arial" charset="0"/>
                <a:ea typeface="Arial" charset="0"/>
                <a:cs typeface="Arial" charset="0"/>
              </a:rPr>
              <a:t>Trade-Offs in Cross-Sector Collaboration</a:t>
            </a:r>
          </a:p>
        </p:txBody>
      </p:sp>
    </p:spTree>
    <p:extLst>
      <p:ext uri="{BB962C8B-B14F-4D97-AF65-F5344CB8AC3E}">
        <p14:creationId xmlns:p14="http://schemas.microsoft.com/office/powerpoint/2010/main" val="204218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CC7C95A-3842-1E2F-FFB2-AD99EF6F5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85983" y="2629786"/>
            <a:ext cx="1524838" cy="1243470"/>
          </a:xfrm>
          <a:prstGeom prst="rect">
            <a:avLst/>
          </a:prstGeom>
        </p:spPr>
      </p:pic>
      <p:sp>
        <p:nvSpPr>
          <p:cNvPr id="19" name="TextBox 18">
            <a:extLst>
              <a:ext uri="{FF2B5EF4-FFF2-40B4-BE49-F238E27FC236}">
                <a16:creationId xmlns:a16="http://schemas.microsoft.com/office/drawing/2014/main" id="{87421FA4-16C5-03CD-B763-F5377F7A3999}"/>
              </a:ext>
            </a:extLst>
          </p:cNvPr>
          <p:cNvSpPr txBox="1"/>
          <p:nvPr/>
        </p:nvSpPr>
        <p:spPr>
          <a:xfrm>
            <a:off x="4500677" y="3856207"/>
            <a:ext cx="16954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Franklin Gothic Demi" charset="0"/>
                <a:ea typeface="Franklin Gothic Demi" charset="0"/>
                <a:cs typeface="Franklin Gothic Demi" charset="0"/>
              </a:rPr>
              <a:t>Coalition</a:t>
            </a:r>
          </a:p>
        </p:txBody>
      </p:sp>
      <p:sp>
        <p:nvSpPr>
          <p:cNvPr id="20" name="Title 1">
            <a:extLst>
              <a:ext uri="{FF2B5EF4-FFF2-40B4-BE49-F238E27FC236}">
                <a16:creationId xmlns:a16="http://schemas.microsoft.com/office/drawing/2014/main" id="{36C2E80A-99D3-BC7B-E3BB-ECA009DC298E}"/>
              </a:ext>
            </a:extLst>
          </p:cNvPr>
          <p:cNvSpPr txBox="1">
            <a:spLocks/>
          </p:cNvSpPr>
          <p:nvPr/>
        </p:nvSpPr>
        <p:spPr>
          <a:xfrm>
            <a:off x="362464" y="408569"/>
            <a:ext cx="11029436" cy="579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A61D32"/>
                </a:solidFill>
                <a:effectLst/>
                <a:uLnTx/>
                <a:uFillTx/>
                <a:latin typeface="Arial" charset="0"/>
                <a:ea typeface="Arial" charset="0"/>
                <a:cs typeface="Arial" charset="0"/>
              </a:rPr>
              <a:t>Creating Public Value: The Strategic Triangle</a:t>
            </a:r>
          </a:p>
        </p:txBody>
      </p:sp>
      <p:grpSp>
        <p:nvGrpSpPr>
          <p:cNvPr id="21" name="Group 20">
            <a:extLst>
              <a:ext uri="{FF2B5EF4-FFF2-40B4-BE49-F238E27FC236}">
                <a16:creationId xmlns:a16="http://schemas.microsoft.com/office/drawing/2014/main" id="{010F850F-9EA7-FE6C-4E08-CDF01AD22EE0}"/>
              </a:ext>
            </a:extLst>
          </p:cNvPr>
          <p:cNvGrpSpPr/>
          <p:nvPr/>
        </p:nvGrpSpPr>
        <p:grpSpPr>
          <a:xfrm>
            <a:off x="3195873" y="1611517"/>
            <a:ext cx="5044038" cy="4192547"/>
            <a:chOff x="3009900" y="1009650"/>
            <a:chExt cx="6153150" cy="5124449"/>
          </a:xfrm>
        </p:grpSpPr>
        <p:sp>
          <p:nvSpPr>
            <p:cNvPr id="22" name="Triangle 22">
              <a:extLst>
                <a:ext uri="{FF2B5EF4-FFF2-40B4-BE49-F238E27FC236}">
                  <a16:creationId xmlns:a16="http://schemas.microsoft.com/office/drawing/2014/main" id="{56DC499A-D23D-A8D2-A23D-351445E40BEF}"/>
                </a:ext>
              </a:extLst>
            </p:cNvPr>
            <p:cNvSpPr/>
            <p:nvPr/>
          </p:nvSpPr>
          <p:spPr>
            <a:xfrm rot="5400000">
              <a:off x="4040778" y="886847"/>
              <a:ext cx="4652252" cy="5370055"/>
            </a:xfrm>
            <a:prstGeom prst="triangle">
              <a:avLst/>
            </a:prstGeom>
            <a:solidFill>
              <a:srgbClr val="A61D30">
                <a:alpha val="50000"/>
              </a:srgbClr>
            </a:solidFill>
            <a:ln w="38100">
              <a:solidFill>
                <a:srgbClr val="77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DF3BCA9-7445-1214-A8A1-405719D78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3606" y="2922907"/>
              <a:ext cx="2060825" cy="1688909"/>
            </a:xfrm>
            <a:prstGeom prst="rect">
              <a:avLst/>
            </a:prstGeom>
          </p:spPr>
        </p:pic>
        <p:sp>
          <p:nvSpPr>
            <p:cNvPr id="24" name="Oval 23">
              <a:extLst>
                <a:ext uri="{FF2B5EF4-FFF2-40B4-BE49-F238E27FC236}">
                  <a16:creationId xmlns:a16="http://schemas.microsoft.com/office/drawing/2014/main" id="{D9A6474A-A229-9468-50F5-D00619641698}"/>
                </a:ext>
              </a:extLst>
            </p:cNvPr>
            <p:cNvSpPr/>
            <p:nvPr/>
          </p:nvSpPr>
          <p:spPr>
            <a:xfrm>
              <a:off x="3009900" y="1009650"/>
              <a:ext cx="2569600" cy="1919075"/>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8130FE78-814E-BB98-76E2-EB6042D034F7}"/>
                </a:ext>
              </a:extLst>
            </p:cNvPr>
            <p:cNvSpPr/>
            <p:nvPr/>
          </p:nvSpPr>
          <p:spPr>
            <a:xfrm>
              <a:off x="3009900" y="4215024"/>
              <a:ext cx="2569600" cy="1919075"/>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453491CD-90F7-E969-39A7-5F00C079DD7F}"/>
                </a:ext>
              </a:extLst>
            </p:cNvPr>
            <p:cNvSpPr/>
            <p:nvPr/>
          </p:nvSpPr>
          <p:spPr>
            <a:xfrm>
              <a:off x="6593450" y="2612337"/>
              <a:ext cx="2569600" cy="1919075"/>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2615851-4E81-D4A3-38B8-A6C94005F9E0}"/>
                </a:ext>
              </a:extLst>
            </p:cNvPr>
            <p:cNvSpPr txBox="1"/>
            <p:nvPr/>
          </p:nvSpPr>
          <p:spPr>
            <a:xfrm>
              <a:off x="3547416" y="1617451"/>
              <a:ext cx="1472299" cy="5499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Legitimacy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&amp; Support</a:t>
              </a:r>
            </a:p>
          </p:txBody>
        </p:sp>
        <p:sp>
          <p:nvSpPr>
            <p:cNvPr id="28" name="TextBox 27">
              <a:extLst>
                <a:ext uri="{FF2B5EF4-FFF2-40B4-BE49-F238E27FC236}">
                  <a16:creationId xmlns:a16="http://schemas.microsoft.com/office/drawing/2014/main" id="{A0C0D5DF-61C4-20AA-254E-919D95C6DA28}"/>
                </a:ext>
              </a:extLst>
            </p:cNvPr>
            <p:cNvSpPr txBox="1"/>
            <p:nvPr/>
          </p:nvSpPr>
          <p:spPr>
            <a:xfrm>
              <a:off x="3523839" y="4864385"/>
              <a:ext cx="1554479" cy="5499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Operational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Capacity</a:t>
              </a:r>
            </a:p>
          </p:txBody>
        </p:sp>
        <p:sp>
          <p:nvSpPr>
            <p:cNvPr id="29" name="TextBox 28">
              <a:extLst>
                <a:ext uri="{FF2B5EF4-FFF2-40B4-BE49-F238E27FC236}">
                  <a16:creationId xmlns:a16="http://schemas.microsoft.com/office/drawing/2014/main" id="{A057AEE9-9A9A-468B-CD56-C2480CA9F755}"/>
                </a:ext>
              </a:extLst>
            </p:cNvPr>
            <p:cNvSpPr txBox="1"/>
            <p:nvPr/>
          </p:nvSpPr>
          <p:spPr>
            <a:xfrm>
              <a:off x="7078413" y="3365431"/>
              <a:ext cx="1627455" cy="31424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Public Value</a:t>
              </a:r>
            </a:p>
          </p:txBody>
        </p:sp>
      </p:grpSp>
      <p:sp>
        <p:nvSpPr>
          <p:cNvPr id="3" name="TextBox 2">
            <a:extLst>
              <a:ext uri="{FF2B5EF4-FFF2-40B4-BE49-F238E27FC236}">
                <a16:creationId xmlns:a16="http://schemas.microsoft.com/office/drawing/2014/main" id="{74B7709C-3A04-914E-620F-482E7BA1E46A}"/>
              </a:ext>
            </a:extLst>
          </p:cNvPr>
          <p:cNvSpPr txBox="1"/>
          <p:nvPr/>
        </p:nvSpPr>
        <p:spPr>
          <a:xfrm>
            <a:off x="7198084" y="6157955"/>
            <a:ext cx="5135511" cy="584775"/>
          </a:xfrm>
          <a:prstGeom prst="rect">
            <a:avLst/>
          </a:prstGeom>
          <a:noFill/>
        </p:spPr>
        <p:txBody>
          <a:bodyPr wrap="square">
            <a:spAutoFit/>
          </a:bodyPr>
          <a:lstStyle/>
          <a:p>
            <a:r>
              <a:rPr lang="en-US" sz="1600" b="0" i="0" u="none" strike="noStrike" baseline="0" dirty="0">
                <a:solidFill>
                  <a:srgbClr val="000000"/>
                </a:solidFill>
                <a:latin typeface="Calibri" panose="020F0502020204030204" pitchFamily="34" charset="0"/>
              </a:rPr>
              <a:t>Source: Mark H. Moore (2013), </a:t>
            </a:r>
            <a:r>
              <a:rPr lang="en-US" sz="1600" b="0" i="1" u="none" strike="noStrike" baseline="0" dirty="0">
                <a:solidFill>
                  <a:srgbClr val="000000"/>
                </a:solidFill>
                <a:latin typeface="Calibri" panose="020F0502020204030204" pitchFamily="34" charset="0"/>
              </a:rPr>
              <a:t>Recognizing Public Value, </a:t>
            </a:r>
          </a:p>
          <a:p>
            <a:r>
              <a:rPr lang="en-US" sz="1600" b="0" i="0" u="none" strike="noStrike" baseline="0" dirty="0">
                <a:solidFill>
                  <a:srgbClr val="000000"/>
                </a:solidFill>
                <a:latin typeface="Calibri" panose="020F0502020204030204" pitchFamily="34" charset="0"/>
              </a:rPr>
              <a:t>Harvard University Press, adapted by authors</a:t>
            </a:r>
            <a:endParaRPr lang="en-US" sz="1600" dirty="0"/>
          </a:p>
        </p:txBody>
      </p:sp>
      <p:sp>
        <p:nvSpPr>
          <p:cNvPr id="2" name="Arrow: Right 1">
            <a:extLst>
              <a:ext uri="{FF2B5EF4-FFF2-40B4-BE49-F238E27FC236}">
                <a16:creationId xmlns:a16="http://schemas.microsoft.com/office/drawing/2014/main" id="{DEDBCE95-9BF0-F75F-F474-7E883355DCA2}"/>
              </a:ext>
            </a:extLst>
          </p:cNvPr>
          <p:cNvSpPr/>
          <p:nvPr/>
        </p:nvSpPr>
        <p:spPr>
          <a:xfrm rot="7100636">
            <a:off x="5143937" y="2274755"/>
            <a:ext cx="2002759" cy="36578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1FA7C7C-8615-7DAC-D466-7C2A598FD7E6}"/>
              </a:ext>
            </a:extLst>
          </p:cNvPr>
          <p:cNvSpPr txBox="1"/>
          <p:nvPr/>
        </p:nvSpPr>
        <p:spPr>
          <a:xfrm>
            <a:off x="6872790" y="1172904"/>
            <a:ext cx="4796695" cy="1138773"/>
          </a:xfrm>
          <a:prstGeom prst="rect">
            <a:avLst/>
          </a:prstGeom>
          <a:noFill/>
        </p:spPr>
        <p:txBody>
          <a:bodyPr wrap="square" rtlCol="0">
            <a:spAutoFit/>
          </a:bodyPr>
          <a:lstStyle/>
          <a:p>
            <a:r>
              <a:rPr lang="en-US" sz="2800" b="1" dirty="0"/>
              <a:t>An Agent of Change </a:t>
            </a:r>
            <a:r>
              <a:rPr lang="en-US" sz="2000" dirty="0"/>
              <a:t>Working to imagine opportunity, secure support, and mobilize resources to deliver results.</a:t>
            </a:r>
          </a:p>
        </p:txBody>
      </p:sp>
    </p:spTree>
    <p:extLst>
      <p:ext uri="{BB962C8B-B14F-4D97-AF65-F5344CB8AC3E}">
        <p14:creationId xmlns:p14="http://schemas.microsoft.com/office/powerpoint/2010/main" val="262025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CC7C95A-3842-1E2F-FFB2-AD99EF6F5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85983" y="2629786"/>
            <a:ext cx="1524838" cy="1243470"/>
          </a:xfrm>
          <a:prstGeom prst="rect">
            <a:avLst/>
          </a:prstGeom>
        </p:spPr>
      </p:pic>
      <p:sp>
        <p:nvSpPr>
          <p:cNvPr id="19" name="TextBox 18">
            <a:extLst>
              <a:ext uri="{FF2B5EF4-FFF2-40B4-BE49-F238E27FC236}">
                <a16:creationId xmlns:a16="http://schemas.microsoft.com/office/drawing/2014/main" id="{87421FA4-16C5-03CD-B763-F5377F7A3999}"/>
              </a:ext>
            </a:extLst>
          </p:cNvPr>
          <p:cNvSpPr txBox="1"/>
          <p:nvPr/>
        </p:nvSpPr>
        <p:spPr>
          <a:xfrm>
            <a:off x="4500677" y="3856207"/>
            <a:ext cx="16954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Franklin Gothic Demi" charset="0"/>
                <a:ea typeface="Franklin Gothic Demi" charset="0"/>
                <a:cs typeface="Franklin Gothic Demi" charset="0"/>
              </a:rPr>
              <a:t>Coalition</a:t>
            </a:r>
          </a:p>
        </p:txBody>
      </p:sp>
      <p:sp>
        <p:nvSpPr>
          <p:cNvPr id="20" name="Title 1">
            <a:extLst>
              <a:ext uri="{FF2B5EF4-FFF2-40B4-BE49-F238E27FC236}">
                <a16:creationId xmlns:a16="http://schemas.microsoft.com/office/drawing/2014/main" id="{36C2E80A-99D3-BC7B-E3BB-ECA009DC298E}"/>
              </a:ext>
            </a:extLst>
          </p:cNvPr>
          <p:cNvSpPr txBox="1">
            <a:spLocks/>
          </p:cNvSpPr>
          <p:nvPr/>
        </p:nvSpPr>
        <p:spPr>
          <a:xfrm>
            <a:off x="362464" y="408569"/>
            <a:ext cx="11029436" cy="579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A61D32"/>
                </a:solidFill>
                <a:effectLst/>
                <a:uLnTx/>
                <a:uFillTx/>
                <a:latin typeface="Arial" charset="0"/>
                <a:ea typeface="Arial" charset="0"/>
                <a:cs typeface="Arial" charset="0"/>
              </a:rPr>
              <a:t>Top 3 Challenges for Cross-Sector Collaborations</a:t>
            </a:r>
          </a:p>
        </p:txBody>
      </p:sp>
      <p:sp>
        <p:nvSpPr>
          <p:cNvPr id="2" name="TextBox 1">
            <a:extLst>
              <a:ext uri="{FF2B5EF4-FFF2-40B4-BE49-F238E27FC236}">
                <a16:creationId xmlns:a16="http://schemas.microsoft.com/office/drawing/2014/main" id="{368F7E12-37F6-2347-F2DC-61F4D8176869}"/>
              </a:ext>
            </a:extLst>
          </p:cNvPr>
          <p:cNvSpPr txBox="1"/>
          <p:nvPr/>
        </p:nvSpPr>
        <p:spPr>
          <a:xfrm>
            <a:off x="7260992" y="5463936"/>
            <a:ext cx="4713295" cy="1138773"/>
          </a:xfrm>
          <a:prstGeom prst="rect">
            <a:avLst/>
          </a:prstGeom>
          <a:noFill/>
        </p:spPr>
        <p:txBody>
          <a:bodyPr wrap="square" rtlCol="0">
            <a:spAutoFit/>
          </a:bodyPr>
          <a:lstStyle/>
          <a:p>
            <a:r>
              <a:rPr lang="en-US" sz="2800" b="1" dirty="0"/>
              <a:t>Substance </a:t>
            </a:r>
            <a:r>
              <a:rPr lang="en-US" sz="2000" dirty="0"/>
              <a:t>Agreeing on problem definition, solutions, and course of action </a:t>
            </a:r>
          </a:p>
        </p:txBody>
      </p:sp>
      <p:sp>
        <p:nvSpPr>
          <p:cNvPr id="4" name="TextBox 3">
            <a:extLst>
              <a:ext uri="{FF2B5EF4-FFF2-40B4-BE49-F238E27FC236}">
                <a16:creationId xmlns:a16="http://schemas.microsoft.com/office/drawing/2014/main" id="{1C45F5CE-955D-5054-3F7F-107F973A14AF}"/>
              </a:ext>
            </a:extLst>
          </p:cNvPr>
          <p:cNvSpPr txBox="1"/>
          <p:nvPr/>
        </p:nvSpPr>
        <p:spPr>
          <a:xfrm>
            <a:off x="167894" y="2502144"/>
            <a:ext cx="3237389" cy="1754326"/>
          </a:xfrm>
          <a:prstGeom prst="rect">
            <a:avLst/>
          </a:prstGeom>
          <a:noFill/>
        </p:spPr>
        <p:txBody>
          <a:bodyPr wrap="square" rtlCol="0">
            <a:spAutoFit/>
          </a:bodyPr>
          <a:lstStyle/>
          <a:p>
            <a:r>
              <a:rPr lang="en-US" sz="2800" b="1" dirty="0"/>
              <a:t>Accountability </a:t>
            </a:r>
            <a:r>
              <a:rPr lang="en-US" sz="2000" dirty="0"/>
              <a:t>Navigating competing commitments between collaboration and parent organizations</a:t>
            </a:r>
          </a:p>
        </p:txBody>
      </p:sp>
      <p:sp>
        <p:nvSpPr>
          <p:cNvPr id="5" name="TextBox 4">
            <a:extLst>
              <a:ext uri="{FF2B5EF4-FFF2-40B4-BE49-F238E27FC236}">
                <a16:creationId xmlns:a16="http://schemas.microsoft.com/office/drawing/2014/main" id="{A3C926BB-B862-E869-8C37-E502828F74C7}"/>
              </a:ext>
            </a:extLst>
          </p:cNvPr>
          <p:cNvSpPr txBox="1"/>
          <p:nvPr/>
        </p:nvSpPr>
        <p:spPr>
          <a:xfrm>
            <a:off x="6872791" y="1172904"/>
            <a:ext cx="4937994" cy="1138773"/>
          </a:xfrm>
          <a:prstGeom prst="rect">
            <a:avLst/>
          </a:prstGeom>
          <a:noFill/>
        </p:spPr>
        <p:txBody>
          <a:bodyPr wrap="square" rtlCol="0">
            <a:spAutoFit/>
          </a:bodyPr>
          <a:lstStyle/>
          <a:p>
            <a:r>
              <a:rPr lang="en-US" sz="2800" b="1" dirty="0"/>
              <a:t>Teaming </a:t>
            </a:r>
            <a:r>
              <a:rPr lang="en-US" sz="2000" dirty="0"/>
              <a:t>Building trust, mutual understanding and a way to communicate and decide together.</a:t>
            </a:r>
          </a:p>
        </p:txBody>
      </p:sp>
      <p:grpSp>
        <p:nvGrpSpPr>
          <p:cNvPr id="7" name="Group 6">
            <a:extLst>
              <a:ext uri="{FF2B5EF4-FFF2-40B4-BE49-F238E27FC236}">
                <a16:creationId xmlns:a16="http://schemas.microsoft.com/office/drawing/2014/main" id="{EB15D250-ED01-1D87-34FA-B3A2DD5CB0E4}"/>
              </a:ext>
            </a:extLst>
          </p:cNvPr>
          <p:cNvGrpSpPr/>
          <p:nvPr/>
        </p:nvGrpSpPr>
        <p:grpSpPr>
          <a:xfrm>
            <a:off x="3678614" y="1489988"/>
            <a:ext cx="5854700" cy="4875895"/>
            <a:chOff x="3009900" y="1009650"/>
            <a:chExt cx="5854700" cy="4875895"/>
          </a:xfrm>
        </p:grpSpPr>
        <p:sp>
          <p:nvSpPr>
            <p:cNvPr id="8" name="Triangle 22">
              <a:extLst>
                <a:ext uri="{FF2B5EF4-FFF2-40B4-BE49-F238E27FC236}">
                  <a16:creationId xmlns:a16="http://schemas.microsoft.com/office/drawing/2014/main" id="{8D597565-3A36-121A-37DF-FC41AA506684}"/>
                </a:ext>
              </a:extLst>
            </p:cNvPr>
            <p:cNvSpPr/>
            <p:nvPr/>
          </p:nvSpPr>
          <p:spPr>
            <a:xfrm rot="5400000">
              <a:off x="3990777" y="892804"/>
              <a:ext cx="4426601" cy="5109588"/>
            </a:xfrm>
            <a:prstGeom prst="triangle">
              <a:avLst/>
            </a:prstGeom>
            <a:solidFill>
              <a:srgbClr val="A61D30">
                <a:alpha val="50000"/>
              </a:srgbClr>
            </a:solidFill>
            <a:ln w="38100">
              <a:solidFill>
                <a:srgbClr val="77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4C1397E-5940-92C2-F852-CC0A3691E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85983" y="2629786"/>
              <a:ext cx="1524838" cy="1243470"/>
            </a:xfrm>
            <a:prstGeom prst="rect">
              <a:avLst/>
            </a:prstGeom>
          </p:spPr>
        </p:pic>
        <p:sp>
          <p:nvSpPr>
            <p:cNvPr id="10" name="Oval 9">
              <a:extLst>
                <a:ext uri="{FF2B5EF4-FFF2-40B4-BE49-F238E27FC236}">
                  <a16:creationId xmlns:a16="http://schemas.microsoft.com/office/drawing/2014/main" id="{E5910A09-903E-79F5-98D1-2CA44C83E084}"/>
                </a:ext>
              </a:extLst>
            </p:cNvPr>
            <p:cNvSpPr/>
            <p:nvPr/>
          </p:nvSpPr>
          <p:spPr>
            <a:xfrm>
              <a:off x="3009900" y="1009650"/>
              <a:ext cx="2444965" cy="1825993"/>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4D5804EA-798A-01E9-6494-9BE5C385CC64}"/>
                </a:ext>
              </a:extLst>
            </p:cNvPr>
            <p:cNvSpPr/>
            <p:nvPr/>
          </p:nvSpPr>
          <p:spPr>
            <a:xfrm>
              <a:off x="3009900" y="4059552"/>
              <a:ext cx="2444965" cy="1825993"/>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3D5D7458-72B8-BBF1-1D7D-C4111513BADD}"/>
                </a:ext>
              </a:extLst>
            </p:cNvPr>
            <p:cNvSpPr/>
            <p:nvPr/>
          </p:nvSpPr>
          <p:spPr>
            <a:xfrm>
              <a:off x="6419635" y="2534601"/>
              <a:ext cx="2444965" cy="1825993"/>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A35C98C-C306-2A9A-7D6A-5CC779325D78}"/>
                </a:ext>
              </a:extLst>
            </p:cNvPr>
            <p:cNvSpPr txBox="1"/>
            <p:nvPr/>
          </p:nvSpPr>
          <p:spPr>
            <a:xfrm>
              <a:off x="3521345" y="1587970"/>
              <a:ext cx="1400887" cy="5232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Legitimacy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&amp; Support</a:t>
              </a:r>
            </a:p>
          </p:txBody>
        </p:sp>
        <p:sp>
          <p:nvSpPr>
            <p:cNvPr id="14" name="TextBox 13">
              <a:extLst>
                <a:ext uri="{FF2B5EF4-FFF2-40B4-BE49-F238E27FC236}">
                  <a16:creationId xmlns:a16="http://schemas.microsoft.com/office/drawing/2014/main" id="{1C51EA43-581A-7A58-5B95-DBDFABEA337A}"/>
                </a:ext>
              </a:extLst>
            </p:cNvPr>
            <p:cNvSpPr txBox="1"/>
            <p:nvPr/>
          </p:nvSpPr>
          <p:spPr>
            <a:xfrm>
              <a:off x="3498911" y="4677417"/>
              <a:ext cx="1479081" cy="5232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Operational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Capacity</a:t>
              </a:r>
            </a:p>
          </p:txBody>
        </p:sp>
        <p:sp>
          <p:nvSpPr>
            <p:cNvPr id="15" name="TextBox 14">
              <a:extLst>
                <a:ext uri="{FF2B5EF4-FFF2-40B4-BE49-F238E27FC236}">
                  <a16:creationId xmlns:a16="http://schemas.microsoft.com/office/drawing/2014/main" id="{1F281F0F-56B4-2E97-7E02-6B489C5810A7}"/>
                </a:ext>
              </a:extLst>
            </p:cNvPr>
            <p:cNvSpPr txBox="1"/>
            <p:nvPr/>
          </p:nvSpPr>
          <p:spPr>
            <a:xfrm>
              <a:off x="6881075" y="3251167"/>
              <a:ext cx="1548518" cy="298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Demi" charset="0"/>
                  <a:ea typeface="Franklin Gothic Demi" charset="0"/>
                  <a:cs typeface="Franklin Gothic Demi" charset="0"/>
                </a:rPr>
                <a:t>Public Value</a:t>
              </a:r>
            </a:p>
          </p:txBody>
        </p:sp>
      </p:grpSp>
      <p:sp>
        <p:nvSpPr>
          <p:cNvPr id="17" name="Arrow: Right 16">
            <a:extLst>
              <a:ext uri="{FF2B5EF4-FFF2-40B4-BE49-F238E27FC236}">
                <a16:creationId xmlns:a16="http://schemas.microsoft.com/office/drawing/2014/main" id="{FD19F120-E971-523D-61FF-3A6F9B6577AF}"/>
              </a:ext>
            </a:extLst>
          </p:cNvPr>
          <p:cNvSpPr/>
          <p:nvPr/>
        </p:nvSpPr>
        <p:spPr>
          <a:xfrm rot="5400000">
            <a:off x="5773602" y="2183902"/>
            <a:ext cx="1960609" cy="237767"/>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0C5B4670-7A9E-4251-A433-0E0B221ACE6A}"/>
              </a:ext>
            </a:extLst>
          </p:cNvPr>
          <p:cNvSpPr/>
          <p:nvPr/>
        </p:nvSpPr>
        <p:spPr>
          <a:xfrm rot="16200000">
            <a:off x="8064583" y="5117181"/>
            <a:ext cx="590572" cy="219909"/>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195B6EBD-52E6-9B23-4CD0-FB81AEEE136F}"/>
              </a:ext>
            </a:extLst>
          </p:cNvPr>
          <p:cNvSpPr/>
          <p:nvPr/>
        </p:nvSpPr>
        <p:spPr>
          <a:xfrm rot="10800000">
            <a:off x="6283215" y="5632005"/>
            <a:ext cx="986352" cy="21991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Right 32">
            <a:extLst>
              <a:ext uri="{FF2B5EF4-FFF2-40B4-BE49-F238E27FC236}">
                <a16:creationId xmlns:a16="http://schemas.microsoft.com/office/drawing/2014/main" id="{EBEC7A8C-8098-339F-DA37-66A23459B788}"/>
              </a:ext>
            </a:extLst>
          </p:cNvPr>
          <p:cNvSpPr/>
          <p:nvPr/>
        </p:nvSpPr>
        <p:spPr>
          <a:xfrm>
            <a:off x="286262" y="2270837"/>
            <a:ext cx="3012675" cy="231307"/>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Right 33">
            <a:extLst>
              <a:ext uri="{FF2B5EF4-FFF2-40B4-BE49-F238E27FC236}">
                <a16:creationId xmlns:a16="http://schemas.microsoft.com/office/drawing/2014/main" id="{B4711257-B7C9-553A-CA51-3CF9A42E75CF}"/>
              </a:ext>
            </a:extLst>
          </p:cNvPr>
          <p:cNvSpPr/>
          <p:nvPr/>
        </p:nvSpPr>
        <p:spPr>
          <a:xfrm rot="20197966">
            <a:off x="6209414" y="5091665"/>
            <a:ext cx="1608244" cy="242962"/>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309308D3-EBD1-270D-EB6B-B21E577064A8}"/>
              </a:ext>
            </a:extLst>
          </p:cNvPr>
          <p:cNvSpPr txBox="1"/>
          <p:nvPr/>
        </p:nvSpPr>
        <p:spPr>
          <a:xfrm>
            <a:off x="167894" y="6141237"/>
            <a:ext cx="3781702" cy="646331"/>
          </a:xfrm>
          <a:prstGeom prst="rect">
            <a:avLst/>
          </a:prstGeom>
          <a:noFill/>
        </p:spPr>
        <p:txBody>
          <a:bodyPr wrap="square" rtlCol="0">
            <a:spAutoFit/>
          </a:bodyPr>
          <a:lstStyle/>
          <a:p>
            <a:r>
              <a:rPr lang="en-US" sz="1200" dirty="0" err="1"/>
              <a:t>Groenleer</a:t>
            </a:r>
            <a:r>
              <a:rPr lang="en-US" sz="1200" dirty="0"/>
              <a:t>, M., J. De Jong, M. Waardenburg and B. </a:t>
            </a:r>
            <a:r>
              <a:rPr lang="en-US" sz="1200" dirty="0" err="1"/>
              <a:t>Keijser</a:t>
            </a:r>
            <a:r>
              <a:rPr lang="en-US" sz="1200" dirty="0"/>
              <a:t> “Paradoxes in Collaborative Governance,” </a:t>
            </a:r>
            <a:r>
              <a:rPr lang="en-US" sz="1200" i="1" dirty="0"/>
              <a:t>Public Management Review (2019)</a:t>
            </a:r>
            <a:endParaRPr lang="en-US" sz="1200" dirty="0"/>
          </a:p>
        </p:txBody>
      </p:sp>
    </p:spTree>
    <p:extLst>
      <p:ext uri="{BB962C8B-B14F-4D97-AF65-F5344CB8AC3E}">
        <p14:creationId xmlns:p14="http://schemas.microsoft.com/office/powerpoint/2010/main" val="252283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7" grpId="0" animBg="1"/>
      <p:bldP spid="30" grpId="0" animBg="1"/>
      <p:bldP spid="31"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extBox 5">
            <a:extLst>
              <a:ext uri="{FF2B5EF4-FFF2-40B4-BE49-F238E27FC236}">
                <a16:creationId xmlns:a16="http://schemas.microsoft.com/office/drawing/2014/main" id="{35E14D7F-18EB-463D-9825-730A6CDD2885}"/>
              </a:ext>
            </a:extLst>
          </p:cNvPr>
          <p:cNvSpPr txBox="1">
            <a:spLocks noChangeArrowheads="1"/>
          </p:cNvSpPr>
          <p:nvPr/>
        </p:nvSpPr>
        <p:spPr bwMode="auto">
          <a:xfrm>
            <a:off x="3467099" y="3033391"/>
            <a:ext cx="52578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t>Quality</a:t>
            </a:r>
          </a:p>
          <a:p>
            <a:pPr algn="ctr" eaLnBrk="1" hangingPunct="1">
              <a:spcBef>
                <a:spcPct val="0"/>
              </a:spcBef>
              <a:buFontTx/>
              <a:buNone/>
            </a:pPr>
            <a:r>
              <a:rPr lang="en-US" altLang="en-US" sz="1400" dirty="0"/>
              <a:t>Robustness of your </a:t>
            </a:r>
          </a:p>
          <a:p>
            <a:pPr algn="ctr" eaLnBrk="1" hangingPunct="1">
              <a:spcBef>
                <a:spcPct val="0"/>
              </a:spcBef>
              <a:buFontTx/>
              <a:buNone/>
            </a:pPr>
            <a:r>
              <a:rPr lang="en-US" altLang="en-US" sz="1400" dirty="0"/>
              <a:t>collaborative approach </a:t>
            </a:r>
          </a:p>
          <a:p>
            <a:pPr algn="ctr" eaLnBrk="1" hangingPunct="1">
              <a:spcBef>
                <a:spcPct val="0"/>
              </a:spcBef>
              <a:buFontTx/>
              <a:buNone/>
            </a:pPr>
            <a:r>
              <a:rPr lang="en-US" altLang="en-US" sz="1400" dirty="0"/>
              <a:t>to solving the problem</a:t>
            </a:r>
          </a:p>
        </p:txBody>
      </p:sp>
      <p:sp>
        <p:nvSpPr>
          <p:cNvPr id="19" name="TextBox 5">
            <a:extLst>
              <a:ext uri="{FF2B5EF4-FFF2-40B4-BE49-F238E27FC236}">
                <a16:creationId xmlns:a16="http://schemas.microsoft.com/office/drawing/2014/main" id="{FCAA3C0F-2473-459E-A086-215C235D8035}"/>
              </a:ext>
            </a:extLst>
          </p:cNvPr>
          <p:cNvSpPr txBox="1">
            <a:spLocks noChangeArrowheads="1"/>
          </p:cNvSpPr>
          <p:nvPr/>
        </p:nvSpPr>
        <p:spPr bwMode="auto">
          <a:xfrm>
            <a:off x="6860342" y="4790137"/>
            <a:ext cx="33633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t>Speed</a:t>
            </a:r>
          </a:p>
          <a:p>
            <a:pPr algn="ctr" eaLnBrk="1" hangingPunct="1">
              <a:spcBef>
                <a:spcPct val="0"/>
              </a:spcBef>
              <a:buFontTx/>
              <a:buNone/>
            </a:pPr>
            <a:r>
              <a:rPr lang="en-US" altLang="en-US" sz="1400" dirty="0"/>
              <a:t>Making progress fast enough to deliver results in time </a:t>
            </a:r>
          </a:p>
        </p:txBody>
      </p:sp>
      <p:sp>
        <p:nvSpPr>
          <p:cNvPr id="20" name="TextBox 5">
            <a:extLst>
              <a:ext uri="{FF2B5EF4-FFF2-40B4-BE49-F238E27FC236}">
                <a16:creationId xmlns:a16="http://schemas.microsoft.com/office/drawing/2014/main" id="{34A5D8B2-64E0-4972-9635-12C59438EA7A}"/>
              </a:ext>
            </a:extLst>
          </p:cNvPr>
          <p:cNvSpPr txBox="1">
            <a:spLocks noChangeArrowheads="1"/>
          </p:cNvSpPr>
          <p:nvPr/>
        </p:nvSpPr>
        <p:spPr bwMode="auto">
          <a:xfrm>
            <a:off x="2056117" y="4745768"/>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dirty="0"/>
              <a:t>Consensus</a:t>
            </a:r>
          </a:p>
          <a:p>
            <a:pPr algn="ctr" eaLnBrk="1" hangingPunct="1">
              <a:spcBef>
                <a:spcPct val="0"/>
              </a:spcBef>
              <a:buFontTx/>
              <a:buNone/>
            </a:pPr>
            <a:r>
              <a:rPr lang="en-US" altLang="en-US" sz="1400" dirty="0"/>
              <a:t>Inclusion of stakeholders needed to produce desired outcomes</a:t>
            </a:r>
          </a:p>
        </p:txBody>
      </p:sp>
      <p:sp>
        <p:nvSpPr>
          <p:cNvPr id="21" name="Oval 20">
            <a:extLst>
              <a:ext uri="{FF2B5EF4-FFF2-40B4-BE49-F238E27FC236}">
                <a16:creationId xmlns:a16="http://schemas.microsoft.com/office/drawing/2014/main" id="{425582DB-2414-49A0-B15B-85B50A7562E9}"/>
              </a:ext>
            </a:extLst>
          </p:cNvPr>
          <p:cNvSpPr/>
          <p:nvPr/>
        </p:nvSpPr>
        <p:spPr>
          <a:xfrm rot="20315411">
            <a:off x="1823758" y="3064866"/>
            <a:ext cx="5701175" cy="2578863"/>
          </a:xfrm>
          <a:prstGeom prst="ellipse">
            <a:avLst/>
          </a:prstGeom>
          <a:noFill/>
          <a:ln>
            <a:solidFill>
              <a:schemeClr val="bg1">
                <a:lumMod val="65000"/>
                <a:alpha val="73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3F58100-FEEC-4BBA-860D-F3D7D9DFC2E4}"/>
              </a:ext>
            </a:extLst>
          </p:cNvPr>
          <p:cNvSpPr/>
          <p:nvPr/>
        </p:nvSpPr>
        <p:spPr>
          <a:xfrm rot="1179143">
            <a:off x="4761571" y="2990794"/>
            <a:ext cx="5524032" cy="2727009"/>
          </a:xfrm>
          <a:prstGeom prst="ellipse">
            <a:avLst/>
          </a:prstGeom>
          <a:noFill/>
          <a:ln>
            <a:solidFill>
              <a:schemeClr val="bg1">
                <a:lumMod val="65000"/>
                <a:alpha val="73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AC86F64-9797-4D82-9C58-43FF49C8C612}"/>
              </a:ext>
            </a:extLst>
          </p:cNvPr>
          <p:cNvSpPr/>
          <p:nvPr/>
        </p:nvSpPr>
        <p:spPr>
          <a:xfrm>
            <a:off x="1733106" y="4244272"/>
            <a:ext cx="8654902" cy="1833990"/>
          </a:xfrm>
          <a:prstGeom prst="ellipse">
            <a:avLst/>
          </a:prstGeom>
          <a:noFill/>
          <a:ln>
            <a:solidFill>
              <a:schemeClr val="bg1">
                <a:lumMod val="65000"/>
                <a:alpha val="73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5">
            <a:extLst>
              <a:ext uri="{FF2B5EF4-FFF2-40B4-BE49-F238E27FC236}">
                <a16:creationId xmlns:a16="http://schemas.microsoft.com/office/drawing/2014/main" id="{428BC840-C4BC-4ACF-8F85-FC45FBAA2BA0}"/>
              </a:ext>
            </a:extLst>
          </p:cNvPr>
          <p:cNvSpPr txBox="1">
            <a:spLocks noChangeArrowheads="1"/>
          </p:cNvSpPr>
          <p:nvPr/>
        </p:nvSpPr>
        <p:spPr bwMode="auto">
          <a:xfrm>
            <a:off x="515847" y="1150677"/>
            <a:ext cx="85737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pPr>
            <a:r>
              <a:rPr lang="en-US" altLang="en-US" sz="2400" dirty="0"/>
              <a:t>Are you making </a:t>
            </a:r>
            <a:r>
              <a:rPr lang="en-US" altLang="en-US" sz="2400" b="1" dirty="0"/>
              <a:t>trade-offs</a:t>
            </a:r>
            <a:r>
              <a:rPr lang="en-US" altLang="en-US" sz="2400" dirty="0"/>
              <a:t> in your collaborative process?</a:t>
            </a:r>
          </a:p>
          <a:p>
            <a:pPr marL="285750" indent="-285750">
              <a:spcBef>
                <a:spcPct val="0"/>
              </a:spcBef>
            </a:pPr>
            <a:r>
              <a:rPr lang="en-US" altLang="en-US" sz="2400" dirty="0"/>
              <a:t>What are your primary </a:t>
            </a:r>
            <a:r>
              <a:rPr lang="en-US" altLang="en-US" sz="2400" b="1" dirty="0"/>
              <a:t>barriers</a:t>
            </a:r>
            <a:r>
              <a:rPr lang="en-US" altLang="en-US" sz="2400" dirty="0"/>
              <a:t> to collaboration?</a:t>
            </a:r>
          </a:p>
          <a:p>
            <a:pPr marL="285750" indent="-285750">
              <a:spcBef>
                <a:spcPct val="0"/>
              </a:spcBef>
            </a:pPr>
            <a:r>
              <a:rPr lang="en-US" altLang="en-US" sz="2400" dirty="0"/>
              <a:t>Reflect briefly, then </a:t>
            </a:r>
            <a:r>
              <a:rPr lang="en-US" altLang="en-US" sz="2400" b="1" dirty="0"/>
              <a:t>talk to your neighbor</a:t>
            </a:r>
            <a:r>
              <a:rPr lang="en-US" altLang="en-US" sz="2400" dirty="0"/>
              <a:t>, then switch.</a:t>
            </a:r>
          </a:p>
        </p:txBody>
      </p:sp>
      <p:sp>
        <p:nvSpPr>
          <p:cNvPr id="25" name="Title 1">
            <a:extLst>
              <a:ext uri="{FF2B5EF4-FFF2-40B4-BE49-F238E27FC236}">
                <a16:creationId xmlns:a16="http://schemas.microsoft.com/office/drawing/2014/main" id="{43ECCB71-600A-4C4D-AB89-F7E391B45B1B}"/>
              </a:ext>
            </a:extLst>
          </p:cNvPr>
          <p:cNvSpPr txBox="1">
            <a:spLocks/>
          </p:cNvSpPr>
          <p:nvPr/>
        </p:nvSpPr>
        <p:spPr>
          <a:xfrm>
            <a:off x="382547" y="481826"/>
            <a:ext cx="11029436" cy="579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A61D32"/>
                </a:solidFill>
                <a:latin typeface="Arial" charset="0"/>
                <a:ea typeface="Arial" charset="0"/>
                <a:cs typeface="Arial" charset="0"/>
              </a:rPr>
              <a:t>Are </a:t>
            </a:r>
            <a:r>
              <a:rPr lang="en-US" sz="4000" b="1" i="1" dirty="0">
                <a:solidFill>
                  <a:srgbClr val="A61D32"/>
                </a:solidFill>
                <a:latin typeface="Arial" charset="0"/>
                <a:ea typeface="Arial" charset="0"/>
                <a:cs typeface="Arial" charset="0"/>
              </a:rPr>
              <a:t>You</a:t>
            </a:r>
            <a:r>
              <a:rPr lang="en-US" sz="4000" b="1" dirty="0">
                <a:solidFill>
                  <a:srgbClr val="A61D32"/>
                </a:solidFill>
                <a:latin typeface="Arial" charset="0"/>
                <a:ea typeface="Arial" charset="0"/>
                <a:cs typeface="Arial" charset="0"/>
              </a:rPr>
              <a:t> moving at the Right Pace?</a:t>
            </a:r>
          </a:p>
        </p:txBody>
      </p:sp>
    </p:spTree>
    <p:extLst>
      <p:ext uri="{BB962C8B-B14F-4D97-AF65-F5344CB8AC3E}">
        <p14:creationId xmlns:p14="http://schemas.microsoft.com/office/powerpoint/2010/main" val="4228087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0BE3AF-444C-4A2B-9D62-C5155FEEC725}"/>
              </a:ext>
            </a:extLst>
          </p:cNvPr>
          <p:cNvSpPr txBox="1"/>
          <p:nvPr/>
        </p:nvSpPr>
        <p:spPr>
          <a:xfrm>
            <a:off x="8051675" y="1590667"/>
            <a:ext cx="3856073" cy="1261884"/>
          </a:xfrm>
          <a:prstGeom prst="rect">
            <a:avLst/>
          </a:prstGeom>
          <a:solidFill>
            <a:srgbClr val="A61D30"/>
          </a:solidFill>
        </p:spPr>
        <p:txBody>
          <a:bodyPr wrap="square" rtlCol="0">
            <a:spAutoFit/>
          </a:bodyPr>
          <a:lstStyle/>
          <a:p>
            <a:pPr marL="344488" lvl="1" indent="-254000">
              <a:spcBef>
                <a:spcPts val="600"/>
              </a:spcBef>
              <a:buFont typeface="Arial" charset="0"/>
              <a:buChar char="•"/>
              <a:tabLst>
                <a:tab pos="3082925" algn="l"/>
              </a:tabLst>
            </a:pPr>
            <a:r>
              <a:rPr lang="en-US" sz="1400" dirty="0">
                <a:solidFill>
                  <a:schemeClr val="bg1"/>
                </a:solidFill>
              </a:rPr>
              <a:t>Agree (enough) on what the problem is</a:t>
            </a:r>
            <a:endParaRPr lang="en-US" sz="500" dirty="0">
              <a:solidFill>
                <a:schemeClr val="bg1"/>
              </a:solidFill>
            </a:endParaRPr>
          </a:p>
          <a:p>
            <a:pPr marL="344488" lvl="1" indent="-254000">
              <a:spcBef>
                <a:spcPts val="600"/>
              </a:spcBef>
              <a:buFont typeface="Arial" charset="0"/>
              <a:buChar char="•"/>
              <a:tabLst>
                <a:tab pos="3082925" algn="l"/>
              </a:tabLst>
            </a:pPr>
            <a:r>
              <a:rPr lang="en-US" sz="1400" dirty="0">
                <a:solidFill>
                  <a:schemeClr val="bg1"/>
                </a:solidFill>
              </a:rPr>
              <a:t>Agree (enough) on what we’re trying to accomplish</a:t>
            </a:r>
          </a:p>
          <a:p>
            <a:pPr marL="344488" lvl="1" indent="-254000">
              <a:spcBef>
                <a:spcPts val="600"/>
              </a:spcBef>
              <a:buFont typeface="Arial" charset="0"/>
              <a:buChar char="•"/>
              <a:tabLst>
                <a:tab pos="3082925" algn="l"/>
              </a:tabLst>
            </a:pPr>
            <a:r>
              <a:rPr lang="en-US" sz="1400" dirty="0">
                <a:solidFill>
                  <a:schemeClr val="bg1"/>
                </a:solidFill>
              </a:rPr>
              <a:t>Agree on measures of success</a:t>
            </a:r>
          </a:p>
          <a:p>
            <a:pPr marL="344488" lvl="1" indent="-254000">
              <a:spcBef>
                <a:spcPts val="600"/>
              </a:spcBef>
              <a:buFont typeface="Arial" charset="0"/>
              <a:buChar char="•"/>
              <a:tabLst>
                <a:tab pos="3082925" algn="l"/>
              </a:tabLst>
            </a:pPr>
            <a:endParaRPr lang="en-US" sz="500" dirty="0">
              <a:solidFill>
                <a:schemeClr val="bg1"/>
              </a:solidFill>
            </a:endParaRPr>
          </a:p>
        </p:txBody>
      </p:sp>
      <p:sp>
        <p:nvSpPr>
          <p:cNvPr id="7" name="TextBox 6">
            <a:extLst>
              <a:ext uri="{FF2B5EF4-FFF2-40B4-BE49-F238E27FC236}">
                <a16:creationId xmlns:a16="http://schemas.microsoft.com/office/drawing/2014/main" id="{3B124675-15F3-476A-BAED-619ECB07E336}"/>
              </a:ext>
            </a:extLst>
          </p:cNvPr>
          <p:cNvSpPr txBox="1"/>
          <p:nvPr/>
        </p:nvSpPr>
        <p:spPr>
          <a:xfrm>
            <a:off x="308589" y="4426174"/>
            <a:ext cx="3026917" cy="1538883"/>
          </a:xfrm>
          <a:prstGeom prst="rect">
            <a:avLst/>
          </a:prstGeom>
          <a:solidFill>
            <a:srgbClr val="A61D30"/>
          </a:solidFill>
        </p:spPr>
        <p:txBody>
          <a:bodyPr wrap="square" rtlCol="0">
            <a:spAutoFit/>
          </a:bodyPr>
          <a:lstStyle/>
          <a:p>
            <a:pPr marL="344488" lvl="1" indent="-254000">
              <a:buFont typeface="Arial" charset="0"/>
              <a:buChar char="•"/>
              <a:tabLst>
                <a:tab pos="3082925" algn="l"/>
              </a:tabLst>
            </a:pPr>
            <a:r>
              <a:rPr lang="en-US" sz="1400" dirty="0">
                <a:solidFill>
                  <a:schemeClr val="bg1"/>
                </a:solidFill>
              </a:rPr>
              <a:t>Agree on </a:t>
            </a:r>
            <a:r>
              <a:rPr lang="en-US" sz="1400" i="1" dirty="0">
                <a:solidFill>
                  <a:schemeClr val="bg1"/>
                </a:solidFill>
              </a:rPr>
              <a:t>how </a:t>
            </a:r>
            <a:r>
              <a:rPr lang="en-US" sz="1400" dirty="0">
                <a:solidFill>
                  <a:schemeClr val="bg1"/>
                </a:solidFill>
              </a:rPr>
              <a:t>to get to success</a:t>
            </a:r>
            <a:endParaRPr lang="en-US" sz="500" dirty="0">
              <a:solidFill>
                <a:schemeClr val="bg1"/>
              </a:solidFill>
            </a:endParaRPr>
          </a:p>
          <a:p>
            <a:pPr marL="344488" lvl="1" indent="-254000">
              <a:buFont typeface="Arial" charset="0"/>
              <a:buChar char="•"/>
              <a:tabLst>
                <a:tab pos="3082925" algn="l"/>
              </a:tabLst>
            </a:pPr>
            <a:r>
              <a:rPr lang="en-US" sz="1400" dirty="0">
                <a:solidFill>
                  <a:schemeClr val="bg1"/>
                </a:solidFill>
              </a:rPr>
              <a:t>Develop a coherent and workable plan</a:t>
            </a:r>
          </a:p>
          <a:p>
            <a:pPr marL="344488" lvl="1" indent="-254000">
              <a:buFont typeface="Arial" charset="0"/>
              <a:buChar char="•"/>
              <a:tabLst>
                <a:tab pos="3082925" algn="l"/>
              </a:tabLst>
            </a:pPr>
            <a:r>
              <a:rPr lang="en-US" sz="1400" dirty="0">
                <a:solidFill>
                  <a:schemeClr val="bg1"/>
                </a:solidFill>
              </a:rPr>
              <a:t>Decide on how the collaboration will learn and adjust</a:t>
            </a:r>
          </a:p>
          <a:p>
            <a:pPr marL="344488" lvl="1" indent="-254000">
              <a:spcBef>
                <a:spcPts val="600"/>
              </a:spcBef>
              <a:buFont typeface="Arial" charset="0"/>
              <a:buChar char="•"/>
              <a:tabLst>
                <a:tab pos="3082925" algn="l"/>
              </a:tabLst>
            </a:pPr>
            <a:endParaRPr lang="en-US" sz="500" dirty="0">
              <a:solidFill>
                <a:schemeClr val="bg1"/>
              </a:solidFill>
            </a:endParaRPr>
          </a:p>
        </p:txBody>
      </p:sp>
      <p:sp>
        <p:nvSpPr>
          <p:cNvPr id="10" name="TextBox 9">
            <a:extLst>
              <a:ext uri="{FF2B5EF4-FFF2-40B4-BE49-F238E27FC236}">
                <a16:creationId xmlns:a16="http://schemas.microsoft.com/office/drawing/2014/main" id="{3501D9D8-49E0-4CBB-978E-FC98930D1A14}"/>
              </a:ext>
            </a:extLst>
          </p:cNvPr>
          <p:cNvSpPr txBox="1"/>
          <p:nvPr/>
        </p:nvSpPr>
        <p:spPr>
          <a:xfrm>
            <a:off x="209444" y="1501872"/>
            <a:ext cx="2965927" cy="954107"/>
          </a:xfrm>
          <a:prstGeom prst="rect">
            <a:avLst/>
          </a:prstGeom>
          <a:solidFill>
            <a:srgbClr val="A61D30"/>
          </a:solidFill>
        </p:spPr>
        <p:txBody>
          <a:bodyPr wrap="square" rtlCol="0">
            <a:spAutoFit/>
          </a:bodyPr>
          <a:lstStyle/>
          <a:p>
            <a:pPr marL="376238" lvl="1" indent="-285750">
              <a:buFont typeface="Arial" panose="020B0604020202020204" pitchFamily="34" charset="0"/>
              <a:buChar char="•"/>
              <a:tabLst>
                <a:tab pos="3082925" algn="l"/>
              </a:tabLst>
            </a:pPr>
            <a:r>
              <a:rPr lang="en-US" sz="1400" dirty="0">
                <a:solidFill>
                  <a:schemeClr val="bg1"/>
                </a:solidFill>
              </a:rPr>
              <a:t>Engage allies, opponents and  fence-sitters</a:t>
            </a:r>
          </a:p>
          <a:p>
            <a:pPr marL="344488" lvl="1" indent="-254000">
              <a:buFont typeface="Arial" charset="0"/>
              <a:buChar char="•"/>
              <a:tabLst>
                <a:tab pos="3082925" algn="l"/>
              </a:tabLst>
            </a:pPr>
            <a:r>
              <a:rPr lang="en-US" sz="1400" dirty="0">
                <a:solidFill>
                  <a:schemeClr val="bg1"/>
                </a:solidFill>
              </a:rPr>
              <a:t>Secure the required mandate and resources</a:t>
            </a:r>
          </a:p>
        </p:txBody>
      </p:sp>
      <p:sp>
        <p:nvSpPr>
          <p:cNvPr id="11" name="Triangle 22">
            <a:extLst>
              <a:ext uri="{FF2B5EF4-FFF2-40B4-BE49-F238E27FC236}">
                <a16:creationId xmlns:a16="http://schemas.microsoft.com/office/drawing/2014/main" id="{CEFBE2A2-3230-49AE-B661-AD758835B26E}"/>
              </a:ext>
            </a:extLst>
          </p:cNvPr>
          <p:cNvSpPr/>
          <p:nvPr/>
        </p:nvSpPr>
        <p:spPr>
          <a:xfrm rot="5400000">
            <a:off x="4040778" y="886847"/>
            <a:ext cx="4652252" cy="5370055"/>
          </a:xfrm>
          <a:prstGeom prst="triangle">
            <a:avLst/>
          </a:prstGeom>
          <a:solidFill>
            <a:srgbClr val="A61D30">
              <a:alpha val="50000"/>
            </a:srgbClr>
          </a:solidFill>
          <a:ln w="38100">
            <a:solidFill>
              <a:srgbClr val="77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92AA4A-32E7-4F35-8B0B-4AFAD2E18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82198" y="2836213"/>
            <a:ext cx="1389604" cy="1133189"/>
          </a:xfrm>
          <a:prstGeom prst="rect">
            <a:avLst/>
          </a:prstGeom>
        </p:spPr>
      </p:pic>
      <p:sp>
        <p:nvSpPr>
          <p:cNvPr id="13" name="Title 1">
            <a:extLst>
              <a:ext uri="{FF2B5EF4-FFF2-40B4-BE49-F238E27FC236}">
                <a16:creationId xmlns:a16="http://schemas.microsoft.com/office/drawing/2014/main" id="{7CF5D280-C1B9-47E0-AE71-34071789CAC2}"/>
              </a:ext>
            </a:extLst>
          </p:cNvPr>
          <p:cNvSpPr txBox="1">
            <a:spLocks/>
          </p:cNvSpPr>
          <p:nvPr/>
        </p:nvSpPr>
        <p:spPr>
          <a:xfrm>
            <a:off x="362464" y="311449"/>
            <a:ext cx="11029436" cy="579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A61D32"/>
                </a:solidFill>
                <a:latin typeface="Arial" charset="0"/>
                <a:ea typeface="Arial" charset="0"/>
                <a:cs typeface="Arial" charset="0"/>
              </a:rPr>
              <a:t>Check-List for a Cross-Boundary Collaboration</a:t>
            </a:r>
          </a:p>
        </p:txBody>
      </p:sp>
      <p:sp>
        <p:nvSpPr>
          <p:cNvPr id="14" name="Oval 13">
            <a:extLst>
              <a:ext uri="{FF2B5EF4-FFF2-40B4-BE49-F238E27FC236}">
                <a16:creationId xmlns:a16="http://schemas.microsoft.com/office/drawing/2014/main" id="{6CC487EB-76F3-4EDA-9E8E-58CD7C4E2B94}"/>
              </a:ext>
            </a:extLst>
          </p:cNvPr>
          <p:cNvSpPr/>
          <p:nvPr/>
        </p:nvSpPr>
        <p:spPr>
          <a:xfrm>
            <a:off x="3009900" y="1009650"/>
            <a:ext cx="2569600" cy="1919075"/>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8FDB0A7-7120-4F8C-8448-425B64DC5EEF}"/>
              </a:ext>
            </a:extLst>
          </p:cNvPr>
          <p:cNvSpPr/>
          <p:nvPr/>
        </p:nvSpPr>
        <p:spPr>
          <a:xfrm>
            <a:off x="3009900" y="4215024"/>
            <a:ext cx="2569600" cy="1919075"/>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3D838F-21E4-4B2E-965E-3D2E42814CCF}"/>
              </a:ext>
            </a:extLst>
          </p:cNvPr>
          <p:cNvSpPr/>
          <p:nvPr/>
        </p:nvSpPr>
        <p:spPr>
          <a:xfrm>
            <a:off x="6593450" y="2612337"/>
            <a:ext cx="2569600" cy="1919075"/>
          </a:xfrm>
          <a:prstGeom prst="ellipse">
            <a:avLst/>
          </a:prstGeom>
          <a:solidFill>
            <a:schemeClr val="bg1"/>
          </a:solidFill>
          <a:ln w="38100">
            <a:solidFill>
              <a:srgbClr val="A61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090A786-07DB-4CFF-995D-DF024F98ADF9}"/>
              </a:ext>
            </a:extLst>
          </p:cNvPr>
          <p:cNvSpPr txBox="1"/>
          <p:nvPr/>
        </p:nvSpPr>
        <p:spPr>
          <a:xfrm>
            <a:off x="3547416" y="1617451"/>
            <a:ext cx="1472299" cy="646331"/>
          </a:xfrm>
          <a:prstGeom prst="rect">
            <a:avLst/>
          </a:prstGeom>
          <a:noFill/>
        </p:spPr>
        <p:txBody>
          <a:bodyPr wrap="square" rtlCol="0">
            <a:spAutoFit/>
          </a:bodyPr>
          <a:lstStyle/>
          <a:p>
            <a:pPr algn="ctr"/>
            <a:r>
              <a:rPr lang="en-US" b="1" dirty="0">
                <a:latin typeface="Franklin Gothic Demi" charset="0"/>
                <a:ea typeface="Franklin Gothic Demi" charset="0"/>
                <a:cs typeface="Franklin Gothic Demi" charset="0"/>
              </a:rPr>
              <a:t>Legitimacy</a:t>
            </a:r>
          </a:p>
          <a:p>
            <a:pPr algn="ctr"/>
            <a:r>
              <a:rPr lang="en-US" b="1" dirty="0">
                <a:latin typeface="Franklin Gothic Demi" charset="0"/>
                <a:ea typeface="Franklin Gothic Demi" charset="0"/>
                <a:cs typeface="Franklin Gothic Demi" charset="0"/>
              </a:rPr>
              <a:t>&amp; Support</a:t>
            </a:r>
          </a:p>
        </p:txBody>
      </p:sp>
      <p:sp>
        <p:nvSpPr>
          <p:cNvPr id="18" name="TextBox 17">
            <a:extLst>
              <a:ext uri="{FF2B5EF4-FFF2-40B4-BE49-F238E27FC236}">
                <a16:creationId xmlns:a16="http://schemas.microsoft.com/office/drawing/2014/main" id="{3099937A-4CB6-4DE1-8791-9020B8E8B53A}"/>
              </a:ext>
            </a:extLst>
          </p:cNvPr>
          <p:cNvSpPr txBox="1"/>
          <p:nvPr/>
        </p:nvSpPr>
        <p:spPr>
          <a:xfrm>
            <a:off x="3523839" y="4864385"/>
            <a:ext cx="1554479" cy="646331"/>
          </a:xfrm>
          <a:prstGeom prst="rect">
            <a:avLst/>
          </a:prstGeom>
          <a:noFill/>
        </p:spPr>
        <p:txBody>
          <a:bodyPr wrap="square" rtlCol="0">
            <a:spAutoFit/>
          </a:bodyPr>
          <a:lstStyle/>
          <a:p>
            <a:pPr algn="ctr"/>
            <a:r>
              <a:rPr lang="en-US" b="1" dirty="0">
                <a:latin typeface="Franklin Gothic Demi" charset="0"/>
                <a:ea typeface="Franklin Gothic Demi" charset="0"/>
                <a:cs typeface="Franklin Gothic Demi" charset="0"/>
              </a:rPr>
              <a:t>Operational</a:t>
            </a:r>
          </a:p>
          <a:p>
            <a:pPr algn="ctr"/>
            <a:r>
              <a:rPr lang="en-US" b="1" dirty="0">
                <a:latin typeface="Franklin Gothic Demi" charset="0"/>
                <a:ea typeface="Franklin Gothic Demi" charset="0"/>
                <a:cs typeface="Franklin Gothic Demi" charset="0"/>
              </a:rPr>
              <a:t>Capacity</a:t>
            </a:r>
          </a:p>
        </p:txBody>
      </p:sp>
      <p:sp>
        <p:nvSpPr>
          <p:cNvPr id="19" name="TextBox 18">
            <a:extLst>
              <a:ext uri="{FF2B5EF4-FFF2-40B4-BE49-F238E27FC236}">
                <a16:creationId xmlns:a16="http://schemas.microsoft.com/office/drawing/2014/main" id="{78656686-08D7-467B-95C4-C577854E9C94}"/>
              </a:ext>
            </a:extLst>
          </p:cNvPr>
          <p:cNvSpPr txBox="1"/>
          <p:nvPr/>
        </p:nvSpPr>
        <p:spPr>
          <a:xfrm>
            <a:off x="7078413" y="3365431"/>
            <a:ext cx="1627455" cy="369332"/>
          </a:xfrm>
          <a:prstGeom prst="rect">
            <a:avLst/>
          </a:prstGeom>
          <a:noFill/>
        </p:spPr>
        <p:txBody>
          <a:bodyPr wrap="square" rtlCol="0">
            <a:spAutoFit/>
          </a:bodyPr>
          <a:lstStyle/>
          <a:p>
            <a:pPr algn="ctr"/>
            <a:r>
              <a:rPr lang="en-US" b="1" dirty="0">
                <a:latin typeface="Franklin Gothic Demi" charset="0"/>
                <a:ea typeface="Franklin Gothic Demi" charset="0"/>
                <a:cs typeface="Franklin Gothic Demi" charset="0"/>
              </a:rPr>
              <a:t>Public Value</a:t>
            </a:r>
          </a:p>
        </p:txBody>
      </p:sp>
      <p:sp>
        <p:nvSpPr>
          <p:cNvPr id="20" name="TextBox 19">
            <a:extLst>
              <a:ext uri="{FF2B5EF4-FFF2-40B4-BE49-F238E27FC236}">
                <a16:creationId xmlns:a16="http://schemas.microsoft.com/office/drawing/2014/main" id="{362683AA-AD90-4EB9-8C4B-E90DC69C525A}"/>
              </a:ext>
            </a:extLst>
          </p:cNvPr>
          <p:cNvSpPr txBox="1"/>
          <p:nvPr/>
        </p:nvSpPr>
        <p:spPr>
          <a:xfrm>
            <a:off x="4629150" y="3930539"/>
            <a:ext cx="1695450" cy="369332"/>
          </a:xfrm>
          <a:prstGeom prst="rect">
            <a:avLst/>
          </a:prstGeom>
          <a:noFill/>
        </p:spPr>
        <p:txBody>
          <a:bodyPr wrap="square" rtlCol="0">
            <a:spAutoFit/>
          </a:bodyPr>
          <a:lstStyle/>
          <a:p>
            <a:pPr algn="ctr"/>
            <a:r>
              <a:rPr lang="en-US" b="1" dirty="0">
                <a:solidFill>
                  <a:schemeClr val="bg1"/>
                </a:solidFill>
                <a:latin typeface="Franklin Gothic Demi" charset="0"/>
                <a:ea typeface="Franklin Gothic Demi" charset="0"/>
                <a:cs typeface="Franklin Gothic Demi" charset="0"/>
              </a:rPr>
              <a:t>Coalition</a:t>
            </a:r>
          </a:p>
        </p:txBody>
      </p:sp>
      <p:sp>
        <p:nvSpPr>
          <p:cNvPr id="21" name="Oval 20">
            <a:extLst>
              <a:ext uri="{FF2B5EF4-FFF2-40B4-BE49-F238E27FC236}">
                <a16:creationId xmlns:a16="http://schemas.microsoft.com/office/drawing/2014/main" id="{4187DA20-E2ED-456C-86F0-62EB01597AF3}"/>
              </a:ext>
            </a:extLst>
          </p:cNvPr>
          <p:cNvSpPr/>
          <p:nvPr/>
        </p:nvSpPr>
        <p:spPr>
          <a:xfrm>
            <a:off x="4546675" y="2762250"/>
            <a:ext cx="1860650" cy="1619250"/>
          </a:xfrm>
          <a:prstGeom prst="ellipse">
            <a:avLst/>
          </a:prstGeom>
          <a:noFill/>
          <a:ln w="38100">
            <a:solidFill>
              <a:srgbClr val="A61D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CD39820-2B17-471E-ADE1-79F9CE2E6040}"/>
              </a:ext>
            </a:extLst>
          </p:cNvPr>
          <p:cNvCxnSpPr>
            <a:cxnSpLocks/>
          </p:cNvCxnSpPr>
          <p:nvPr/>
        </p:nvCxnSpPr>
        <p:spPr>
          <a:xfrm flipH="1" flipV="1">
            <a:off x="5925870" y="4299872"/>
            <a:ext cx="675820" cy="763856"/>
          </a:xfrm>
          <a:prstGeom prst="line">
            <a:avLst/>
          </a:prstGeom>
          <a:ln w="38100">
            <a:solidFill>
              <a:srgbClr val="A61D3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C02AE14-BD4A-4D2C-9468-C39EB0B6D043}"/>
              </a:ext>
            </a:extLst>
          </p:cNvPr>
          <p:cNvSpPr txBox="1"/>
          <p:nvPr/>
        </p:nvSpPr>
        <p:spPr>
          <a:xfrm>
            <a:off x="6450458" y="4784905"/>
            <a:ext cx="4348722" cy="1184940"/>
          </a:xfrm>
          <a:prstGeom prst="rect">
            <a:avLst/>
          </a:prstGeom>
          <a:solidFill>
            <a:srgbClr val="A61D30"/>
          </a:solidFill>
        </p:spPr>
        <p:txBody>
          <a:bodyPr wrap="square" rtlCol="0">
            <a:spAutoFit/>
          </a:bodyPr>
          <a:lstStyle/>
          <a:p>
            <a:pPr marL="344488" lvl="1" indent="-254000">
              <a:spcBef>
                <a:spcPts val="600"/>
              </a:spcBef>
              <a:buFont typeface="Arial" charset="0"/>
              <a:buChar char="•"/>
              <a:tabLst>
                <a:tab pos="3082925" algn="l"/>
              </a:tabLst>
            </a:pPr>
            <a:r>
              <a:rPr lang="en-US" sz="1400" dirty="0">
                <a:solidFill>
                  <a:schemeClr val="bg1"/>
                </a:solidFill>
              </a:rPr>
              <a:t>Involve the right leaders</a:t>
            </a:r>
          </a:p>
          <a:p>
            <a:pPr marL="344488" lvl="1" indent="-254000">
              <a:spcBef>
                <a:spcPts val="600"/>
              </a:spcBef>
              <a:buFont typeface="Arial" charset="0"/>
              <a:buChar char="•"/>
              <a:tabLst>
                <a:tab pos="3082925" algn="l"/>
              </a:tabLst>
            </a:pPr>
            <a:r>
              <a:rPr lang="en-US" sz="1400" dirty="0">
                <a:solidFill>
                  <a:schemeClr val="bg1"/>
                </a:solidFill>
              </a:rPr>
              <a:t>Build trust and mutual understanding</a:t>
            </a:r>
            <a:endParaRPr lang="en-US" sz="500" dirty="0">
              <a:solidFill>
                <a:schemeClr val="bg1"/>
              </a:solidFill>
            </a:endParaRPr>
          </a:p>
          <a:p>
            <a:pPr marL="344488" lvl="1" indent="-254000">
              <a:spcBef>
                <a:spcPts val="600"/>
              </a:spcBef>
              <a:buFont typeface="Arial" charset="0"/>
              <a:buChar char="•"/>
              <a:tabLst>
                <a:tab pos="3082925" algn="l"/>
              </a:tabLst>
            </a:pPr>
            <a:r>
              <a:rPr lang="en-US" sz="1400" dirty="0">
                <a:solidFill>
                  <a:schemeClr val="bg1"/>
                </a:solidFill>
              </a:rPr>
              <a:t>Develop communication and work processes</a:t>
            </a:r>
          </a:p>
          <a:p>
            <a:pPr marL="344488" lvl="1" indent="-254000">
              <a:spcBef>
                <a:spcPts val="600"/>
              </a:spcBef>
              <a:buFont typeface="Arial" charset="0"/>
              <a:buChar char="•"/>
              <a:tabLst>
                <a:tab pos="3082925" algn="l"/>
              </a:tabLst>
            </a:pPr>
            <a:r>
              <a:rPr lang="en-US" sz="1400" dirty="0">
                <a:solidFill>
                  <a:schemeClr val="bg1"/>
                </a:solidFill>
              </a:rPr>
              <a:t>Decide on decision rules and initial governance</a:t>
            </a:r>
            <a:endParaRPr lang="en-US" sz="1100" dirty="0">
              <a:solidFill>
                <a:schemeClr val="bg1"/>
              </a:solidFill>
            </a:endParaRPr>
          </a:p>
        </p:txBody>
      </p:sp>
      <p:sp>
        <p:nvSpPr>
          <p:cNvPr id="24" name="TextBox 23">
            <a:extLst>
              <a:ext uri="{FF2B5EF4-FFF2-40B4-BE49-F238E27FC236}">
                <a16:creationId xmlns:a16="http://schemas.microsoft.com/office/drawing/2014/main" id="{389016D8-9EEE-45ED-B163-6770759BB0B7}"/>
              </a:ext>
            </a:extLst>
          </p:cNvPr>
          <p:cNvSpPr txBox="1"/>
          <p:nvPr/>
        </p:nvSpPr>
        <p:spPr>
          <a:xfrm>
            <a:off x="3326338" y="6406579"/>
            <a:ext cx="8909206" cy="369332"/>
          </a:xfrm>
          <a:prstGeom prst="rect">
            <a:avLst/>
          </a:prstGeom>
          <a:noFill/>
        </p:spPr>
        <p:txBody>
          <a:bodyPr wrap="square" rtlCol="0">
            <a:spAutoFit/>
          </a:bodyPr>
          <a:lstStyle/>
          <a:p>
            <a:r>
              <a:rPr lang="en-US" sz="1600" dirty="0"/>
              <a:t>De Jong et. al (2021) “</a:t>
            </a:r>
            <a:r>
              <a:rPr lang="en-US" sz="1600" i="1" dirty="0"/>
              <a:t>Building Cities’ Collaborative Muscle”, Stanford Social Innovation Review</a:t>
            </a:r>
            <a:r>
              <a:rPr lang="en-US" i="1" dirty="0"/>
              <a:t> </a:t>
            </a:r>
            <a:endParaRPr lang="en-US" dirty="0"/>
          </a:p>
        </p:txBody>
      </p:sp>
    </p:spTree>
    <p:extLst>
      <p:ext uri="{BB962C8B-B14F-4D97-AF65-F5344CB8AC3E}">
        <p14:creationId xmlns:p14="http://schemas.microsoft.com/office/powerpoint/2010/main" val="185240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21" grpId="0" animBg="1"/>
      <p:bldP spid="23" grpId="0" animBg="1"/>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D1E58-949E-4403-857C-124C44FA2F6A}"/>
              </a:ext>
            </a:extLst>
          </p:cNvPr>
          <p:cNvSpPr/>
          <p:nvPr/>
        </p:nvSpPr>
        <p:spPr>
          <a:xfrm>
            <a:off x="851303" y="489680"/>
            <a:ext cx="11071273" cy="830997"/>
          </a:xfrm>
          <a:prstGeom prst="rect">
            <a:avLst/>
          </a:prstGeom>
        </p:spPr>
        <p:txBody>
          <a:bodyPr wrap="square">
            <a:spAutoFit/>
          </a:bodyPr>
          <a:lstStyle/>
          <a:p>
            <a:r>
              <a:rPr lang="en-US" sz="4800" b="1" dirty="0">
                <a:solidFill>
                  <a:srgbClr val="A61D32"/>
                </a:solidFill>
                <a:latin typeface="Arial" charset="0"/>
                <a:ea typeface="Arial" charset="0"/>
                <a:cs typeface="Arial" charset="0"/>
              </a:rPr>
              <a:t>So…What happened in Louisville?</a:t>
            </a:r>
          </a:p>
        </p:txBody>
      </p:sp>
      <p:sp>
        <p:nvSpPr>
          <p:cNvPr id="3" name="TextBox 2">
            <a:extLst>
              <a:ext uri="{FF2B5EF4-FFF2-40B4-BE49-F238E27FC236}">
                <a16:creationId xmlns:a16="http://schemas.microsoft.com/office/drawing/2014/main" id="{D04E1F7F-296E-08B4-962F-A742356CC635}"/>
              </a:ext>
            </a:extLst>
          </p:cNvPr>
          <p:cNvSpPr txBox="1"/>
          <p:nvPr/>
        </p:nvSpPr>
        <p:spPr>
          <a:xfrm>
            <a:off x="995082" y="1828800"/>
            <a:ext cx="9940396" cy="4524315"/>
          </a:xfrm>
          <a:prstGeom prst="rect">
            <a:avLst/>
          </a:prstGeom>
          <a:noFill/>
        </p:spPr>
        <p:txBody>
          <a:bodyPr wrap="square" rtlCol="0">
            <a:spAutoFit/>
          </a:bodyPr>
          <a:lstStyle/>
          <a:p>
            <a:r>
              <a:rPr lang="en-US" sz="2400" b="1" dirty="0"/>
              <a:t>2020</a:t>
            </a:r>
            <a:r>
              <a:rPr lang="en-US" sz="2400" dirty="0"/>
              <a:t>: </a:t>
            </a:r>
          </a:p>
          <a:p>
            <a:pPr marL="342900" indent="-342900">
              <a:buFontTx/>
              <a:buChar char="-"/>
            </a:pPr>
            <a:r>
              <a:rPr lang="en-US" sz="2400" dirty="0"/>
              <a:t>40,000 degrees added in ten years (goal was 55,000)</a:t>
            </a:r>
          </a:p>
          <a:p>
            <a:pPr marL="342900" indent="-342900">
              <a:buFontTx/>
              <a:buChar char="-"/>
            </a:pPr>
            <a:r>
              <a:rPr lang="en-US" sz="2400" dirty="0"/>
              <a:t>46% of Louisvillians hold a degree (an increase of 8% points since 2010)</a:t>
            </a:r>
          </a:p>
          <a:p>
            <a:pPr marL="342900" indent="-342900">
              <a:buFontTx/>
              <a:buChar char="-"/>
            </a:pPr>
            <a:endParaRPr lang="en-US" sz="2400" dirty="0"/>
          </a:p>
          <a:p>
            <a:r>
              <a:rPr lang="en-US" sz="2400" b="1" dirty="0"/>
              <a:t>But…</a:t>
            </a:r>
          </a:p>
          <a:p>
            <a:pPr marL="342900" indent="-342900">
              <a:buFontTx/>
              <a:buChar char="-"/>
            </a:pPr>
            <a:r>
              <a:rPr lang="en-US" sz="2400" dirty="0"/>
              <a:t>Kentucky is spending $2,792 </a:t>
            </a:r>
            <a:r>
              <a:rPr lang="en-US" sz="2400" b="1" dirty="0"/>
              <a:t>less</a:t>
            </a:r>
            <a:r>
              <a:rPr lang="en-US" sz="2400" dirty="0"/>
              <a:t> per student than ten years ago</a:t>
            </a:r>
          </a:p>
          <a:p>
            <a:pPr marL="342900" indent="-342900">
              <a:buFontTx/>
              <a:buChar char="-"/>
            </a:pPr>
            <a:r>
              <a:rPr lang="en-US" sz="2400" dirty="0"/>
              <a:t>Fewer public school graduates go to college (9% decrease over ten years) </a:t>
            </a:r>
          </a:p>
          <a:p>
            <a:pPr marL="342900" indent="-342900">
              <a:buFontTx/>
              <a:buChar char="-"/>
            </a:pPr>
            <a:r>
              <a:rPr lang="en-US" sz="2400" dirty="0"/>
              <a:t>Enormous gap between Black and white students persists.  </a:t>
            </a:r>
          </a:p>
          <a:p>
            <a:pPr marL="342900" indent="-342900">
              <a:buFontTx/>
              <a:buChar char="-"/>
            </a:pPr>
            <a:endParaRPr lang="en-US" sz="2400" dirty="0"/>
          </a:p>
          <a:p>
            <a:pPr marL="342900" indent="-342900">
              <a:buFontTx/>
              <a:buChar char="-"/>
            </a:pPr>
            <a:endParaRPr lang="en-US" sz="2400" dirty="0"/>
          </a:p>
          <a:p>
            <a:pPr marL="342900" indent="-342900">
              <a:buFontTx/>
              <a:buChar char="-"/>
            </a:pPr>
            <a:endParaRPr lang="en-US" sz="2400" dirty="0"/>
          </a:p>
          <a:p>
            <a:endParaRPr lang="en-US" sz="2400" dirty="0"/>
          </a:p>
        </p:txBody>
      </p:sp>
    </p:spTree>
    <p:extLst>
      <p:ext uri="{BB962C8B-B14F-4D97-AF65-F5344CB8AC3E}">
        <p14:creationId xmlns:p14="http://schemas.microsoft.com/office/powerpoint/2010/main" val="356581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2" descr="Forty Under 40 Hall of Fame: Marland Cole - Louisville Business First">
            <a:extLst>
              <a:ext uri="{FF2B5EF4-FFF2-40B4-BE49-F238E27FC236}">
                <a16:creationId xmlns:a16="http://schemas.microsoft.com/office/drawing/2014/main" id="{8F1023D9-28B9-E03F-DCD9-BEF22876B3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95" r="11974" b="-3120"/>
          <a:stretch/>
        </p:blipFill>
        <p:spPr bwMode="auto">
          <a:xfrm>
            <a:off x="1616358" y="1229848"/>
            <a:ext cx="4555458" cy="34356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4A72B40-BDD9-0C78-4AD3-F481C6021D7E}"/>
              </a:ext>
            </a:extLst>
          </p:cNvPr>
          <p:cNvSpPr txBox="1"/>
          <p:nvPr/>
        </p:nvSpPr>
        <p:spPr>
          <a:xfrm>
            <a:off x="6650182" y="1354538"/>
            <a:ext cx="4120039" cy="3539430"/>
          </a:xfrm>
          <a:prstGeom prst="rect">
            <a:avLst/>
          </a:prstGeom>
          <a:noFill/>
        </p:spPr>
        <p:txBody>
          <a:bodyPr wrap="none" rtlCol="0">
            <a:spAutoFit/>
          </a:bodyPr>
          <a:lstStyle/>
          <a:p>
            <a:r>
              <a:rPr lang="en-US" sz="2800" dirty="0"/>
              <a:t>New Executive Director: </a:t>
            </a:r>
          </a:p>
          <a:p>
            <a:endParaRPr lang="en-US" sz="2800" b="1" dirty="0"/>
          </a:p>
          <a:p>
            <a:r>
              <a:rPr lang="en-US" sz="2800" b="1" dirty="0"/>
              <a:t>Marland Cole</a:t>
            </a:r>
          </a:p>
          <a:p>
            <a:endParaRPr lang="en-US" sz="2800" b="1" dirty="0"/>
          </a:p>
          <a:p>
            <a:r>
              <a:rPr lang="en-US" sz="2800" dirty="0"/>
              <a:t>New Name: </a:t>
            </a:r>
          </a:p>
          <a:p>
            <a:endParaRPr lang="en-US" sz="2800" b="1" dirty="0"/>
          </a:p>
          <a:p>
            <a:r>
              <a:rPr lang="en-US" sz="2800" b="1" dirty="0"/>
              <a:t>Evolve502</a:t>
            </a:r>
          </a:p>
          <a:p>
            <a:endParaRPr lang="en-US" sz="2800" b="1" dirty="0"/>
          </a:p>
        </p:txBody>
      </p:sp>
    </p:spTree>
    <p:extLst>
      <p:ext uri="{BB962C8B-B14F-4D97-AF65-F5344CB8AC3E}">
        <p14:creationId xmlns:p14="http://schemas.microsoft.com/office/powerpoint/2010/main" val="417590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189AED-A264-41C4-8416-82097FC68549}"/>
              </a:ext>
            </a:extLst>
          </p:cNvPr>
          <p:cNvPicPr>
            <a:picLocks noChangeAspect="1"/>
          </p:cNvPicPr>
          <p:nvPr/>
        </p:nvPicPr>
        <p:blipFill>
          <a:blip r:embed="rId4"/>
          <a:stretch>
            <a:fillRect/>
          </a:stretch>
        </p:blipFill>
        <p:spPr>
          <a:xfrm>
            <a:off x="4266690" y="205167"/>
            <a:ext cx="2394858" cy="924597"/>
          </a:xfrm>
          <a:prstGeom prst="rect">
            <a:avLst/>
          </a:prstGeom>
        </p:spPr>
      </p:pic>
      <p:grpSp>
        <p:nvGrpSpPr>
          <p:cNvPr id="13" name="Group 12">
            <a:extLst>
              <a:ext uri="{FF2B5EF4-FFF2-40B4-BE49-F238E27FC236}">
                <a16:creationId xmlns:a16="http://schemas.microsoft.com/office/drawing/2014/main" id="{70559C1C-12EE-449D-BE74-BAB26B112AB7}"/>
              </a:ext>
            </a:extLst>
          </p:cNvPr>
          <p:cNvGrpSpPr/>
          <p:nvPr/>
        </p:nvGrpSpPr>
        <p:grpSpPr>
          <a:xfrm>
            <a:off x="440289" y="2152934"/>
            <a:ext cx="11400254" cy="3706689"/>
            <a:chOff x="509685" y="2353726"/>
            <a:chExt cx="11400254" cy="3706689"/>
          </a:xfrm>
        </p:grpSpPr>
        <p:sp>
          <p:nvSpPr>
            <p:cNvPr id="10" name="Rectangle: Rounded Corners 9">
              <a:extLst>
                <a:ext uri="{FF2B5EF4-FFF2-40B4-BE49-F238E27FC236}">
                  <a16:creationId xmlns:a16="http://schemas.microsoft.com/office/drawing/2014/main" id="{E7916833-3FB0-4A63-AA19-AF719EF4932E}"/>
                </a:ext>
              </a:extLst>
            </p:cNvPr>
            <p:cNvSpPr/>
            <p:nvPr/>
          </p:nvSpPr>
          <p:spPr>
            <a:xfrm>
              <a:off x="509685" y="2383102"/>
              <a:ext cx="3338609" cy="1908352"/>
            </a:xfrm>
            <a:prstGeom prst="roundRect">
              <a:avLst/>
            </a:prstGeom>
            <a:solidFill>
              <a:srgbClr val="38427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bg1"/>
                  </a:solidFill>
                  <a:latin typeface="Arial Nova" panose="020B0504020202020204" pitchFamily="34" charset="0"/>
                </a:rPr>
                <a:t>Systems</a:t>
              </a:r>
            </a:p>
            <a:p>
              <a:r>
                <a:rPr lang="en-US" dirty="0">
                  <a:solidFill>
                    <a:schemeClr val="bg1"/>
                  </a:solidFill>
                  <a:latin typeface="Arial Nova" panose="020B0504020202020204" pitchFamily="34" charset="0"/>
                </a:rPr>
                <a:t>We use data and best practices to identify gaps in student achievement and success.</a:t>
              </a:r>
            </a:p>
            <a:p>
              <a:pPr algn="ctr"/>
              <a:endParaRPr lang="en-US" sz="1600" dirty="0">
                <a:solidFill>
                  <a:schemeClr val="bg1"/>
                </a:solidFill>
                <a:latin typeface="Arial Nova" panose="020B0504020202020204" pitchFamily="34" charset="0"/>
              </a:endParaRPr>
            </a:p>
          </p:txBody>
        </p:sp>
        <p:sp>
          <p:nvSpPr>
            <p:cNvPr id="11" name="Rectangle: Rounded Corners 10">
              <a:extLst>
                <a:ext uri="{FF2B5EF4-FFF2-40B4-BE49-F238E27FC236}">
                  <a16:creationId xmlns:a16="http://schemas.microsoft.com/office/drawing/2014/main" id="{24CC4786-6F78-4429-B495-A04CE4BBA7E2}"/>
                </a:ext>
              </a:extLst>
            </p:cNvPr>
            <p:cNvSpPr/>
            <p:nvPr/>
          </p:nvSpPr>
          <p:spPr>
            <a:xfrm>
              <a:off x="3991753" y="2383102"/>
              <a:ext cx="3535136" cy="2926359"/>
            </a:xfrm>
            <a:prstGeom prst="roundRect">
              <a:avLst/>
            </a:prstGeom>
            <a:solidFill>
              <a:srgbClr val="38427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b="1" dirty="0">
                  <a:solidFill>
                    <a:schemeClr val="bg1"/>
                  </a:solidFill>
                  <a:latin typeface="Arial Nova" panose="020B0504020202020204" pitchFamily="34" charset="0"/>
                </a:rPr>
                <a:t>Scholarships</a:t>
              </a:r>
            </a:p>
            <a:p>
              <a:r>
                <a:rPr lang="en-US" dirty="0">
                  <a:solidFill>
                    <a:schemeClr val="bg1"/>
                  </a:solidFill>
                  <a:latin typeface="Arial Nova" panose="020B0504020202020204" pitchFamily="34" charset="0"/>
                </a:rPr>
                <a:t>We raise funds so every eligible JCPS graduate can get a tuition-free, two-year college degree or workforce training. The neediest also receive opportunity grants to defray other costs associated with higher education</a:t>
              </a:r>
              <a:r>
                <a:rPr lang="en-US" dirty="0">
                  <a:solidFill>
                    <a:schemeClr val="bg1"/>
                  </a:solidFill>
                  <a:latin typeface="fieldwork"/>
                </a:rPr>
                <a:t>.</a:t>
              </a:r>
            </a:p>
          </p:txBody>
        </p:sp>
        <p:sp>
          <p:nvSpPr>
            <p:cNvPr id="12" name="Rectangle: Rounded Corners 11">
              <a:extLst>
                <a:ext uri="{FF2B5EF4-FFF2-40B4-BE49-F238E27FC236}">
                  <a16:creationId xmlns:a16="http://schemas.microsoft.com/office/drawing/2014/main" id="{3595F244-225D-4C0D-973D-BBAA14FA4300}"/>
                </a:ext>
              </a:extLst>
            </p:cNvPr>
            <p:cNvSpPr/>
            <p:nvPr/>
          </p:nvSpPr>
          <p:spPr>
            <a:xfrm>
              <a:off x="7688808" y="2353726"/>
              <a:ext cx="4221131" cy="3706689"/>
            </a:xfrm>
            <a:prstGeom prst="roundRect">
              <a:avLst/>
            </a:prstGeom>
            <a:solidFill>
              <a:srgbClr val="38427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b="1" dirty="0">
                  <a:solidFill>
                    <a:schemeClr val="bg1"/>
                  </a:solidFill>
                  <a:latin typeface="Arial Nova" panose="020B0504020202020204" pitchFamily="34" charset="0"/>
                </a:rPr>
                <a:t>Supports</a:t>
              </a:r>
            </a:p>
            <a:p>
              <a:r>
                <a:rPr lang="en-US" dirty="0">
                  <a:solidFill>
                    <a:schemeClr val="bg1"/>
                  </a:solidFill>
                  <a:latin typeface="Arial Nova" panose="020B0504020202020204" pitchFamily="34" charset="0"/>
                </a:rPr>
                <a:t>We convene and collaborate with partner agencies in government, education and social services, offering  services aimed at ensuring every child in our community has the guidance and tools to succeed.</a:t>
              </a:r>
            </a:p>
          </p:txBody>
        </p:sp>
      </p:grpSp>
      <p:sp>
        <p:nvSpPr>
          <p:cNvPr id="14" name="TextBox 13">
            <a:extLst>
              <a:ext uri="{FF2B5EF4-FFF2-40B4-BE49-F238E27FC236}">
                <a16:creationId xmlns:a16="http://schemas.microsoft.com/office/drawing/2014/main" id="{F6F47B35-A02D-4B4D-B60C-F9EC0E38D730}"/>
              </a:ext>
            </a:extLst>
          </p:cNvPr>
          <p:cNvSpPr txBox="1"/>
          <p:nvPr/>
        </p:nvSpPr>
        <p:spPr>
          <a:xfrm>
            <a:off x="440289" y="874786"/>
            <a:ext cx="10499272" cy="1138773"/>
          </a:xfrm>
          <a:prstGeom prst="rect">
            <a:avLst/>
          </a:prstGeom>
          <a:noFill/>
        </p:spPr>
        <p:txBody>
          <a:bodyPr wrap="square" rtlCol="0">
            <a:spAutoFit/>
          </a:bodyPr>
          <a:lstStyle/>
          <a:p>
            <a:r>
              <a:rPr lang="en-US" sz="2800" b="1" dirty="0">
                <a:solidFill>
                  <a:srgbClr val="384274"/>
                </a:solidFill>
                <a:latin typeface="Arial Nova" panose="020B0504020202020204" pitchFamily="34" charset="0"/>
              </a:rPr>
              <a:t>Why We Do It</a:t>
            </a:r>
            <a:endParaRPr lang="en-US" dirty="0">
              <a:latin typeface="Arial Nova" panose="020B0504020202020204" pitchFamily="34" charset="0"/>
            </a:endParaRPr>
          </a:p>
          <a:p>
            <a:r>
              <a:rPr lang="en-US" sz="2000" dirty="0">
                <a:solidFill>
                  <a:srgbClr val="384274"/>
                </a:solidFill>
                <a:latin typeface="Arial Nova" panose="020B0504020202020204" pitchFamily="34" charset="0"/>
              </a:rPr>
              <a:t>Our goal is to ensure an educated, growing and vibrant community in which all citizens can prosper and contribute to the economic vitality of our city.</a:t>
            </a:r>
          </a:p>
        </p:txBody>
      </p:sp>
    </p:spTree>
    <p:extLst>
      <p:ext uri="{BB962C8B-B14F-4D97-AF65-F5344CB8AC3E}">
        <p14:creationId xmlns:p14="http://schemas.microsoft.com/office/powerpoint/2010/main" val="628029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up stairs&#10;&#10;Description automatically generated">
            <a:extLst>
              <a:ext uri="{FF2B5EF4-FFF2-40B4-BE49-F238E27FC236}">
                <a16:creationId xmlns:a16="http://schemas.microsoft.com/office/drawing/2014/main" id="{C0F5B041-21E9-636A-4F1E-DE1951A6EE69}"/>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7AABBE0-3F57-B777-ED33-D8463C416D60}"/>
              </a:ext>
            </a:extLst>
          </p:cNvPr>
          <p:cNvSpPr>
            <a:spLocks noGrp="1"/>
          </p:cNvSpPr>
          <p:nvPr>
            <p:ph type="ctrTitle"/>
          </p:nvPr>
        </p:nvSpPr>
        <p:spPr>
          <a:xfrm>
            <a:off x="280835" y="1388815"/>
            <a:ext cx="6590494" cy="808982"/>
          </a:xfrm>
        </p:spPr>
        <p:txBody>
          <a:bodyPr>
            <a:noAutofit/>
          </a:bodyPr>
          <a:lstStyle/>
          <a:p>
            <a:pPr algn="l"/>
            <a:r>
              <a:rPr lang="en-US" sz="4800" b="1" dirty="0">
                <a:latin typeface="Arial" charset="0"/>
                <a:ea typeface="Arial" charset="0"/>
                <a:cs typeface="Arial" charset="0"/>
              </a:rPr>
              <a:t>Every city is unique</a:t>
            </a:r>
          </a:p>
        </p:txBody>
      </p:sp>
    </p:spTree>
    <p:extLst>
      <p:ext uri="{BB962C8B-B14F-4D97-AF65-F5344CB8AC3E}">
        <p14:creationId xmlns:p14="http://schemas.microsoft.com/office/powerpoint/2010/main" val="90457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6B1F3B78-4B26-44F6-94BB-A09B96C61212}"/>
              </a:ext>
            </a:extLst>
          </p:cNvPr>
          <p:cNvSpPr txBox="1">
            <a:spLocks/>
          </p:cNvSpPr>
          <p:nvPr/>
        </p:nvSpPr>
        <p:spPr>
          <a:xfrm>
            <a:off x="353541" y="134036"/>
            <a:ext cx="3011809" cy="793932"/>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rPr>
              <a:t>Timeline</a:t>
            </a:r>
            <a:endParaRPr kumimoji="0" lang="ru-RU" sz="44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endParaRPr>
          </a:p>
        </p:txBody>
      </p:sp>
      <p:sp>
        <p:nvSpPr>
          <p:cNvPr id="27" name="Subtitle 2">
            <a:extLst>
              <a:ext uri="{FF2B5EF4-FFF2-40B4-BE49-F238E27FC236}">
                <a16:creationId xmlns:a16="http://schemas.microsoft.com/office/drawing/2014/main" id="{C0406C32-315D-46BB-9465-681FC1F8E93D}"/>
              </a:ext>
            </a:extLst>
          </p:cNvPr>
          <p:cNvSpPr txBox="1">
            <a:spLocks/>
          </p:cNvSpPr>
          <p:nvPr/>
        </p:nvSpPr>
        <p:spPr>
          <a:xfrm>
            <a:off x="2647606" y="1222002"/>
            <a:ext cx="8617176" cy="481916"/>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800" i="1" kern="1200">
                <a:solidFill>
                  <a:schemeClr val="accent3"/>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B4D5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B4D5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B4D55"/>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B4D55"/>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800" b="0" i="1"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DDC13F6C-B9C4-408F-A04F-AFA09AE81DD4}"/>
              </a:ext>
            </a:extLst>
          </p:cNvPr>
          <p:cNvGrpSpPr/>
          <p:nvPr/>
        </p:nvGrpSpPr>
        <p:grpSpPr>
          <a:xfrm>
            <a:off x="411511" y="1188135"/>
            <a:ext cx="1729587" cy="3528375"/>
            <a:chOff x="495495" y="1315654"/>
            <a:chExt cx="1729587" cy="3528375"/>
          </a:xfrm>
        </p:grpSpPr>
        <p:sp>
          <p:nvSpPr>
            <p:cNvPr id="28" name="Text Placeholder 3">
              <a:extLst>
                <a:ext uri="{FF2B5EF4-FFF2-40B4-BE49-F238E27FC236}">
                  <a16:creationId xmlns:a16="http://schemas.microsoft.com/office/drawing/2014/main" id="{8B8B67E1-5AB4-4872-B824-0E9D3E7C5795}"/>
                </a:ext>
              </a:extLst>
            </p:cNvPr>
            <p:cNvSpPr txBox="1">
              <a:spLocks/>
            </p:cNvSpPr>
            <p:nvPr/>
          </p:nvSpPr>
          <p:spPr>
            <a:xfrm>
              <a:off x="495495" y="1315654"/>
              <a:ext cx="1697037" cy="4508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rPr>
                <a:t>2018</a:t>
              </a:r>
              <a:endParaRPr kumimoji="0" lang="ru-RU"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endParaRPr>
            </a:p>
          </p:txBody>
        </p:sp>
        <p:sp>
          <p:nvSpPr>
            <p:cNvPr id="29" name="Text Placeholder 8">
              <a:extLst>
                <a:ext uri="{FF2B5EF4-FFF2-40B4-BE49-F238E27FC236}">
                  <a16:creationId xmlns:a16="http://schemas.microsoft.com/office/drawing/2014/main" id="{57529285-7735-49A4-8264-DF3850014DE2}"/>
                </a:ext>
              </a:extLst>
            </p:cNvPr>
            <p:cNvSpPr txBox="1">
              <a:spLocks/>
            </p:cNvSpPr>
            <p:nvPr/>
          </p:nvSpPr>
          <p:spPr>
            <a:xfrm>
              <a:off x="495495" y="1813402"/>
              <a:ext cx="1729587" cy="10846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Becoming </a:t>
              </a:r>
              <a:r>
                <a:rPr lang="en-US" dirty="0">
                  <a:solidFill>
                    <a:srgbClr val="3B4D55"/>
                  </a:solidFill>
                  <a:latin typeface="Arial" panose="020B0604020202020204" pitchFamily="34" charset="0"/>
                  <a:cs typeface="Arial" panose="020B0604020202020204" pitchFamily="34" charset="0"/>
                </a:rPr>
                <a:t>Evolve502</a:t>
              </a:r>
              <a:endParaRPr kumimoji="0" lang="ru-RU"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endParaRPr>
            </a:p>
          </p:txBody>
        </p:sp>
        <p:sp>
          <p:nvSpPr>
            <p:cNvPr id="30" name="Text Placeholder 22">
              <a:extLst>
                <a:ext uri="{FF2B5EF4-FFF2-40B4-BE49-F238E27FC236}">
                  <a16:creationId xmlns:a16="http://schemas.microsoft.com/office/drawing/2014/main" id="{04A9143E-298E-4477-B0DE-E9BC38CBA720}"/>
                </a:ext>
              </a:extLst>
            </p:cNvPr>
            <p:cNvSpPr txBox="1">
              <a:spLocks/>
            </p:cNvSpPr>
            <p:nvPr/>
          </p:nvSpPr>
          <p:spPr>
            <a:xfrm>
              <a:off x="511769" y="3019216"/>
              <a:ext cx="1697037" cy="18248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Marland Cole </a:t>
              </a:r>
              <a:r>
                <a:rPr kumimoji="0" lang="en-US" sz="1500" b="0"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starts as Executive Director in October.</a:t>
              </a:r>
              <a:endParaRPr kumimoji="0" lang="ru-RU" sz="1500" b="0"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6FF47C7E-FACE-4D84-8294-DE9BC2324ABF}"/>
              </a:ext>
            </a:extLst>
          </p:cNvPr>
          <p:cNvGrpSpPr/>
          <p:nvPr/>
        </p:nvGrpSpPr>
        <p:grpSpPr>
          <a:xfrm>
            <a:off x="2276654" y="1169473"/>
            <a:ext cx="2196503" cy="3132223"/>
            <a:chOff x="2544809" y="1315654"/>
            <a:chExt cx="2196503" cy="3132223"/>
          </a:xfrm>
        </p:grpSpPr>
        <p:sp>
          <p:nvSpPr>
            <p:cNvPr id="31" name="Text Placeholder 4">
              <a:extLst>
                <a:ext uri="{FF2B5EF4-FFF2-40B4-BE49-F238E27FC236}">
                  <a16:creationId xmlns:a16="http://schemas.microsoft.com/office/drawing/2014/main" id="{E79F523A-AB45-45C4-A11B-E9015C1AAD25}"/>
                </a:ext>
              </a:extLst>
            </p:cNvPr>
            <p:cNvSpPr txBox="1">
              <a:spLocks/>
            </p:cNvSpPr>
            <p:nvPr/>
          </p:nvSpPr>
          <p:spPr>
            <a:xfrm>
              <a:off x="2544809" y="1315654"/>
              <a:ext cx="1697037" cy="4508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rPr>
                <a:t>2019</a:t>
              </a:r>
              <a:endParaRPr kumimoji="0" lang="ru-RU"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endParaRPr>
            </a:p>
          </p:txBody>
        </p:sp>
        <p:sp>
          <p:nvSpPr>
            <p:cNvPr id="32" name="Text Placeholder 9">
              <a:extLst>
                <a:ext uri="{FF2B5EF4-FFF2-40B4-BE49-F238E27FC236}">
                  <a16:creationId xmlns:a16="http://schemas.microsoft.com/office/drawing/2014/main" id="{40CF014B-EEB0-4E53-8228-5FA6EF3E6AEA}"/>
                </a:ext>
              </a:extLst>
            </p:cNvPr>
            <p:cNvSpPr txBox="1">
              <a:spLocks/>
            </p:cNvSpPr>
            <p:nvPr/>
          </p:nvSpPr>
          <p:spPr>
            <a:xfrm>
              <a:off x="2544809" y="1813402"/>
              <a:ext cx="1697037" cy="7417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Building the Organization and the Endowment</a:t>
              </a:r>
              <a:endParaRPr kumimoji="0" lang="ru-RU"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endParaRPr>
            </a:p>
          </p:txBody>
        </p:sp>
        <p:sp>
          <p:nvSpPr>
            <p:cNvPr id="33" name="Text Placeholder 14">
              <a:extLst>
                <a:ext uri="{FF2B5EF4-FFF2-40B4-BE49-F238E27FC236}">
                  <a16:creationId xmlns:a16="http://schemas.microsoft.com/office/drawing/2014/main" id="{A1259CBB-D8AC-429D-871E-06BD3FA88AED}"/>
                </a:ext>
              </a:extLst>
            </p:cNvPr>
            <p:cNvSpPr txBox="1">
              <a:spLocks/>
            </p:cNvSpPr>
            <p:nvPr/>
          </p:nvSpPr>
          <p:spPr>
            <a:xfrm>
              <a:off x="2544809" y="3032958"/>
              <a:ext cx="2196503" cy="14149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0" dirty="0">
                  <a:solidFill>
                    <a:srgbClr val="3B4D55"/>
                  </a:solidFill>
                  <a:latin typeface="Arial" panose="020B0604020202020204" pitchFamily="34" charset="0"/>
                  <a:cs typeface="Arial" panose="020B0604020202020204" pitchFamily="34" charset="0"/>
                </a:rPr>
                <a:t>Mary Nixon </a:t>
              </a:r>
              <a:r>
                <a:rPr lang="en-US" i="0" dirty="0">
                  <a:solidFill>
                    <a:srgbClr val="3B4D55"/>
                  </a:solidFill>
                  <a:latin typeface="Arial" panose="020B0604020202020204" pitchFamily="34" charset="0"/>
                  <a:cs typeface="Arial" panose="020B0604020202020204" pitchFamily="34" charset="0"/>
                </a:rPr>
                <a:t>Chair scholarship board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0" dirty="0">
                  <a:solidFill>
                    <a:srgbClr val="3B4D55"/>
                  </a:solidFill>
                  <a:latin typeface="Arial" panose="020B0604020202020204" pitchFamily="34" charset="0"/>
                  <a:cs typeface="Arial" panose="020B0604020202020204" pitchFamily="34" charset="0"/>
                </a:rPr>
                <a:t>Audwin Helton </a:t>
              </a:r>
              <a:r>
                <a:rPr lang="en-US" i="0" dirty="0">
                  <a:solidFill>
                    <a:srgbClr val="3B4D55"/>
                  </a:solidFill>
                  <a:latin typeface="Arial" panose="020B0604020202020204" pitchFamily="34" charset="0"/>
                  <a:cs typeface="Arial" panose="020B0604020202020204" pitchFamily="34" charset="0"/>
                </a:rPr>
                <a:t>Chair Evolve502 board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Dr. </a:t>
              </a:r>
              <a:r>
                <a:rPr kumimoji="0" lang="en-US" sz="15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Charles Davis  </a:t>
              </a:r>
              <a:r>
                <a:rPr lang="en-US" i="0" dirty="0">
                  <a:solidFill>
                    <a:srgbClr val="3B4D55"/>
                  </a:solidFill>
                  <a:latin typeface="Arial" panose="020B0604020202020204" pitchFamily="34" charset="0"/>
                  <a:cs typeface="Arial" panose="020B0604020202020204" pitchFamily="34" charset="0"/>
                </a:rPr>
                <a:t>C</a:t>
              </a:r>
              <a:r>
                <a:rPr kumimoji="0" lang="en-US" sz="1500" b="0" i="0" u="none" strike="noStrike" kern="1200" cap="none" spc="0" normalizeH="0" baseline="0" noProof="0" dirty="0" err="1">
                  <a:ln>
                    <a:noFill/>
                  </a:ln>
                  <a:solidFill>
                    <a:srgbClr val="3B4D55"/>
                  </a:solidFill>
                  <a:effectLst/>
                  <a:uLnTx/>
                  <a:uFillTx/>
                  <a:latin typeface="Arial" panose="020B0604020202020204" pitchFamily="34" charset="0"/>
                  <a:cs typeface="Arial" panose="020B0604020202020204" pitchFamily="34" charset="0"/>
                </a:rPr>
                <a:t>hief</a:t>
              </a:r>
              <a:r>
                <a:rPr kumimoji="0" lang="en-US" sz="1500" b="0"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 Comprehensive Services Officer </a:t>
              </a:r>
            </a:p>
          </p:txBody>
        </p:sp>
      </p:grpSp>
      <p:grpSp>
        <p:nvGrpSpPr>
          <p:cNvPr id="48" name="Group 47">
            <a:extLst>
              <a:ext uri="{FF2B5EF4-FFF2-40B4-BE49-F238E27FC236}">
                <a16:creationId xmlns:a16="http://schemas.microsoft.com/office/drawing/2014/main" id="{2A575DC8-02DB-4660-A065-C4B244EF4753}"/>
              </a:ext>
            </a:extLst>
          </p:cNvPr>
          <p:cNvGrpSpPr/>
          <p:nvPr/>
        </p:nvGrpSpPr>
        <p:grpSpPr>
          <a:xfrm>
            <a:off x="4482494" y="1160142"/>
            <a:ext cx="2200697" cy="3108641"/>
            <a:chOff x="4591988" y="1315654"/>
            <a:chExt cx="3008023" cy="3108641"/>
          </a:xfrm>
        </p:grpSpPr>
        <p:sp>
          <p:nvSpPr>
            <p:cNvPr id="34" name="Text Placeholder 5">
              <a:extLst>
                <a:ext uri="{FF2B5EF4-FFF2-40B4-BE49-F238E27FC236}">
                  <a16:creationId xmlns:a16="http://schemas.microsoft.com/office/drawing/2014/main" id="{498501D2-D463-4C5C-8E43-2CD91B20347C}"/>
                </a:ext>
              </a:extLst>
            </p:cNvPr>
            <p:cNvSpPr txBox="1">
              <a:spLocks/>
            </p:cNvSpPr>
            <p:nvPr/>
          </p:nvSpPr>
          <p:spPr>
            <a:xfrm>
              <a:off x="4591988" y="1315654"/>
              <a:ext cx="3008023" cy="4508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rPr>
                <a:t>2020</a:t>
              </a:r>
              <a:endParaRPr kumimoji="0" lang="ru-RU"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endParaRPr>
            </a:p>
          </p:txBody>
        </p:sp>
        <p:sp>
          <p:nvSpPr>
            <p:cNvPr id="35" name="Text Placeholder 10">
              <a:extLst>
                <a:ext uri="{FF2B5EF4-FFF2-40B4-BE49-F238E27FC236}">
                  <a16:creationId xmlns:a16="http://schemas.microsoft.com/office/drawing/2014/main" id="{F8037131-5284-49BA-942B-14F39A278040}"/>
                </a:ext>
              </a:extLst>
            </p:cNvPr>
            <p:cNvSpPr txBox="1">
              <a:spLocks/>
            </p:cNvSpPr>
            <p:nvPr/>
          </p:nvSpPr>
          <p:spPr>
            <a:xfrm>
              <a:off x="4591988" y="1813402"/>
              <a:ext cx="3008023" cy="368946"/>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Launching Scholarships and Community Learning Hubs</a:t>
              </a:r>
              <a:endParaRPr kumimoji="0" lang="ru-RU"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endParaRPr>
            </a:p>
          </p:txBody>
        </p:sp>
        <p:sp>
          <p:nvSpPr>
            <p:cNvPr id="36" name="Text Placeholder 15">
              <a:extLst>
                <a:ext uri="{FF2B5EF4-FFF2-40B4-BE49-F238E27FC236}">
                  <a16:creationId xmlns:a16="http://schemas.microsoft.com/office/drawing/2014/main" id="{401B31EA-CA8F-41E1-B4B0-46ED4A01322E}"/>
                </a:ext>
              </a:extLst>
            </p:cNvPr>
            <p:cNvSpPr txBox="1">
              <a:spLocks/>
            </p:cNvSpPr>
            <p:nvPr/>
          </p:nvSpPr>
          <p:spPr>
            <a:xfrm>
              <a:off x="4591988" y="3009376"/>
              <a:ext cx="3008023" cy="141491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i="0" dirty="0">
                  <a:solidFill>
                    <a:srgbClr val="3B4D55"/>
                  </a:solidFill>
                  <a:latin typeface="Arial" panose="020B0604020202020204" pitchFamily="34" charset="0"/>
                  <a:cs typeface="Arial" panose="020B0604020202020204" pitchFamily="34" charset="0"/>
                </a:rPr>
                <a:t>Pandemic relief </a:t>
              </a:r>
              <a:r>
                <a:rPr lang="en-US" i="0" dirty="0">
                  <a:solidFill>
                    <a:srgbClr val="3B4D55"/>
                  </a:solidFill>
                  <a:latin typeface="Arial" panose="020B0604020202020204" pitchFamily="34" charset="0"/>
                  <a:cs typeface="Arial" panose="020B0604020202020204" pitchFamily="34" charset="0"/>
                </a:rPr>
                <a:t>education funds are entrusted to Evolve502</a:t>
              </a:r>
            </a:p>
            <a:p>
              <a:pPr>
                <a:defRPr/>
              </a:pPr>
              <a:r>
                <a:rPr lang="en-US" b="1" i="0" dirty="0">
                  <a:solidFill>
                    <a:srgbClr val="3B4D55"/>
                  </a:solidFill>
                  <a:latin typeface="Arial" panose="020B0604020202020204" pitchFamily="34" charset="0"/>
                  <a:cs typeface="Arial" panose="020B0604020202020204" pitchFamily="34" charset="0"/>
                </a:rPr>
                <a:t>Community Learning Hubs </a:t>
              </a:r>
              <a:r>
                <a:rPr lang="en-US" i="0" dirty="0">
                  <a:solidFill>
                    <a:srgbClr val="3B4D55"/>
                  </a:solidFill>
                  <a:latin typeface="Arial" panose="020B0604020202020204" pitchFamily="34" charset="0"/>
                  <a:cs typeface="Arial" panose="020B0604020202020204" pitchFamily="34" charset="0"/>
                </a:rPr>
                <a:t>are established to support out-of-school learning during the pandemic</a:t>
              </a:r>
              <a:endParaRPr kumimoji="0" lang="ru-RU" sz="1400" b="0"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i="0" dirty="0">
                  <a:solidFill>
                    <a:srgbClr val="3B4D55"/>
                  </a:solidFill>
                  <a:latin typeface="Arial" panose="020B0604020202020204" pitchFamily="34" charset="0"/>
                  <a:cs typeface="Arial" panose="020B0604020202020204" pitchFamily="34" charset="0"/>
                </a:rPr>
                <a:t>Class of 2021graduates </a:t>
              </a:r>
              <a:r>
                <a:rPr lang="en-US" b="1" i="0" dirty="0">
                  <a:solidFill>
                    <a:srgbClr val="3B4D55"/>
                  </a:solidFill>
                  <a:latin typeface="Arial" panose="020B0604020202020204" pitchFamily="34" charset="0"/>
                  <a:cs typeface="Arial" panose="020B0604020202020204" pitchFamily="34" charset="0"/>
                </a:rPr>
                <a:t>guaranteed two years </a:t>
              </a:r>
              <a:r>
                <a:rPr lang="en-US" i="0" dirty="0">
                  <a:solidFill>
                    <a:srgbClr val="3B4D55"/>
                  </a:solidFill>
                  <a:latin typeface="Arial" panose="020B0604020202020204" pitchFamily="34" charset="0"/>
                  <a:cs typeface="Arial" panose="020B0604020202020204" pitchFamily="34" charset="0"/>
                </a:rPr>
                <a:t>of tuition-free college, opportunity grants available for neediest</a:t>
              </a:r>
            </a:p>
          </p:txBody>
        </p:sp>
      </p:grpSp>
      <p:grpSp>
        <p:nvGrpSpPr>
          <p:cNvPr id="49" name="Group 48">
            <a:extLst>
              <a:ext uri="{FF2B5EF4-FFF2-40B4-BE49-F238E27FC236}">
                <a16:creationId xmlns:a16="http://schemas.microsoft.com/office/drawing/2014/main" id="{2BF9A80F-5CE3-4960-8A5A-295DD9CC5AF6}"/>
              </a:ext>
            </a:extLst>
          </p:cNvPr>
          <p:cNvGrpSpPr/>
          <p:nvPr/>
        </p:nvGrpSpPr>
        <p:grpSpPr>
          <a:xfrm>
            <a:off x="7108001" y="1160142"/>
            <a:ext cx="1846242" cy="3108641"/>
            <a:chOff x="7869904" y="1315654"/>
            <a:chExt cx="1697037" cy="3108641"/>
          </a:xfrm>
        </p:grpSpPr>
        <p:sp>
          <p:nvSpPr>
            <p:cNvPr id="37" name="Text Placeholder 6">
              <a:extLst>
                <a:ext uri="{FF2B5EF4-FFF2-40B4-BE49-F238E27FC236}">
                  <a16:creationId xmlns:a16="http://schemas.microsoft.com/office/drawing/2014/main" id="{7293C7C5-ED36-475F-8066-C92B3C1E75C7}"/>
                </a:ext>
              </a:extLst>
            </p:cNvPr>
            <p:cNvSpPr txBox="1">
              <a:spLocks/>
            </p:cNvSpPr>
            <p:nvPr/>
          </p:nvSpPr>
          <p:spPr>
            <a:xfrm>
              <a:off x="7869904" y="1315654"/>
              <a:ext cx="1697037" cy="4508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rPr>
                <a:t>2021</a:t>
              </a:r>
              <a:endParaRPr kumimoji="0" lang="ru-RU"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endParaRPr>
            </a:p>
          </p:txBody>
        </p:sp>
        <p:sp>
          <p:nvSpPr>
            <p:cNvPr id="38" name="Text Placeholder 11">
              <a:extLst>
                <a:ext uri="{FF2B5EF4-FFF2-40B4-BE49-F238E27FC236}">
                  <a16:creationId xmlns:a16="http://schemas.microsoft.com/office/drawing/2014/main" id="{0E4005DB-D66E-49AF-8F37-E54DB7ED1BFF}"/>
                </a:ext>
              </a:extLst>
            </p:cNvPr>
            <p:cNvSpPr txBox="1">
              <a:spLocks/>
            </p:cNvSpPr>
            <p:nvPr/>
          </p:nvSpPr>
          <p:spPr>
            <a:xfrm>
              <a:off x="7869904" y="1813402"/>
              <a:ext cx="1697037" cy="368946"/>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Expansion of programming, scholarships</a:t>
              </a:r>
              <a:endParaRPr kumimoji="0" lang="ru-RU"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endParaRPr>
            </a:p>
          </p:txBody>
        </p:sp>
        <p:sp>
          <p:nvSpPr>
            <p:cNvPr id="39" name="Text Placeholder 16">
              <a:extLst>
                <a:ext uri="{FF2B5EF4-FFF2-40B4-BE49-F238E27FC236}">
                  <a16:creationId xmlns:a16="http://schemas.microsoft.com/office/drawing/2014/main" id="{4184D797-D482-4F8C-BBE9-F394AB3C143F}"/>
                </a:ext>
              </a:extLst>
            </p:cNvPr>
            <p:cNvSpPr txBox="1">
              <a:spLocks/>
            </p:cNvSpPr>
            <p:nvPr/>
          </p:nvSpPr>
          <p:spPr>
            <a:xfrm>
              <a:off x="7869904" y="3009376"/>
              <a:ext cx="1697037" cy="141491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i="0" dirty="0">
                  <a:solidFill>
                    <a:srgbClr val="3B4D55"/>
                  </a:solidFill>
                  <a:latin typeface="Arial" panose="020B0604020202020204" pitchFamily="34" charset="0"/>
                  <a:cs typeface="Arial" panose="020B0604020202020204" pitchFamily="34" charset="0"/>
                </a:rPr>
                <a:t>All</a:t>
              </a:r>
              <a:r>
                <a:rPr lang="en-US" i="0" dirty="0">
                  <a:solidFill>
                    <a:srgbClr val="3B4D55"/>
                  </a:solidFill>
                  <a:latin typeface="Arial" panose="020B0604020202020204" pitchFamily="34" charset="0"/>
                  <a:cs typeface="Arial" panose="020B0604020202020204" pitchFamily="34" charset="0"/>
                </a:rPr>
                <a:t> </a:t>
              </a:r>
              <a:r>
                <a:rPr lang="en-US" b="1" i="0" dirty="0">
                  <a:solidFill>
                    <a:srgbClr val="3B4D55"/>
                  </a:solidFill>
                  <a:latin typeface="Arial" panose="020B0604020202020204" pitchFamily="34" charset="0"/>
                  <a:cs typeface="Arial" panose="020B0604020202020204" pitchFamily="34" charset="0"/>
                </a:rPr>
                <a:t>JCPS high school students </a:t>
              </a:r>
              <a:r>
                <a:rPr lang="en-US" i="0" dirty="0">
                  <a:solidFill>
                    <a:srgbClr val="3B4D55"/>
                  </a:solidFill>
                  <a:latin typeface="Arial" panose="020B0604020202020204" pitchFamily="34" charset="0"/>
                  <a:cs typeface="Arial" panose="020B0604020202020204" pitchFamily="34" charset="0"/>
                </a:rPr>
                <a:t>eligible for scholarships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i="0" dirty="0">
                  <a:solidFill>
                    <a:srgbClr val="3B4D55"/>
                  </a:solidFill>
                  <a:latin typeface="Arial" panose="020B0604020202020204" pitchFamily="34" charset="0"/>
                  <a:cs typeface="Arial" panose="020B0604020202020204" pitchFamily="34" charset="0"/>
                </a:rPr>
                <a:t>University of Louisville promises </a:t>
              </a:r>
              <a:r>
                <a:rPr lang="en-US" b="1" i="0" dirty="0">
                  <a:solidFill>
                    <a:srgbClr val="3B4D55"/>
                  </a:solidFill>
                  <a:latin typeface="Arial" panose="020B0604020202020204" pitchFamily="34" charset="0"/>
                  <a:cs typeface="Arial" panose="020B0604020202020204" pitchFamily="34" charset="0"/>
                </a:rPr>
                <a:t>two additional years</a:t>
              </a:r>
              <a:r>
                <a:rPr lang="en-US" i="0" dirty="0">
                  <a:solidFill>
                    <a:srgbClr val="3B4D55"/>
                  </a:solidFill>
                  <a:latin typeface="Arial" panose="020B0604020202020204" pitchFamily="34" charset="0"/>
                  <a:cs typeface="Arial" panose="020B0604020202020204" pitchFamily="34" charset="0"/>
                </a:rPr>
                <a:t> tuition free for low-income students </a:t>
              </a:r>
            </a:p>
          </p:txBody>
        </p:sp>
      </p:grpSp>
      <p:grpSp>
        <p:nvGrpSpPr>
          <p:cNvPr id="50" name="Group 49">
            <a:extLst>
              <a:ext uri="{FF2B5EF4-FFF2-40B4-BE49-F238E27FC236}">
                <a16:creationId xmlns:a16="http://schemas.microsoft.com/office/drawing/2014/main" id="{6EC5F2DA-2BA8-45DF-8007-EFE4745429B2}"/>
              </a:ext>
            </a:extLst>
          </p:cNvPr>
          <p:cNvGrpSpPr/>
          <p:nvPr/>
        </p:nvGrpSpPr>
        <p:grpSpPr>
          <a:xfrm>
            <a:off x="9444472" y="1169473"/>
            <a:ext cx="1904294" cy="3080648"/>
            <a:chOff x="9789721" y="1315654"/>
            <a:chExt cx="1725030" cy="3080648"/>
          </a:xfrm>
        </p:grpSpPr>
        <p:sp>
          <p:nvSpPr>
            <p:cNvPr id="40" name="Text Placeholder 7">
              <a:extLst>
                <a:ext uri="{FF2B5EF4-FFF2-40B4-BE49-F238E27FC236}">
                  <a16:creationId xmlns:a16="http://schemas.microsoft.com/office/drawing/2014/main" id="{4577C189-3613-467B-BAF0-A4C7C0D030A0}"/>
                </a:ext>
              </a:extLst>
            </p:cNvPr>
            <p:cNvSpPr txBox="1">
              <a:spLocks/>
            </p:cNvSpPr>
            <p:nvPr/>
          </p:nvSpPr>
          <p:spPr>
            <a:xfrm>
              <a:off x="9817714" y="1315654"/>
              <a:ext cx="1697037" cy="4508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rPr>
                <a:t>2022</a:t>
              </a:r>
              <a:endParaRPr kumimoji="0" lang="ru-RU" sz="2800" b="1" i="0" u="none" strike="noStrike" kern="1200" cap="none" spc="0" normalizeH="0" baseline="0" noProof="0" dirty="0">
                <a:ln>
                  <a:noFill/>
                </a:ln>
                <a:solidFill>
                  <a:srgbClr val="B4001B"/>
                </a:solidFill>
                <a:effectLst/>
                <a:uLnTx/>
                <a:uFillTx/>
                <a:latin typeface="Arial" panose="020B0604020202020204" pitchFamily="34" charset="0"/>
                <a:cs typeface="Arial" panose="020B0604020202020204" pitchFamily="34" charset="0"/>
              </a:endParaRPr>
            </a:p>
          </p:txBody>
        </p:sp>
        <p:sp>
          <p:nvSpPr>
            <p:cNvPr id="41" name="Text Placeholder 12">
              <a:extLst>
                <a:ext uri="{FF2B5EF4-FFF2-40B4-BE49-F238E27FC236}">
                  <a16:creationId xmlns:a16="http://schemas.microsoft.com/office/drawing/2014/main" id="{16FFE5A5-B50F-42AB-BB80-29A86882DE20}"/>
                </a:ext>
              </a:extLst>
            </p:cNvPr>
            <p:cNvSpPr txBox="1">
              <a:spLocks/>
            </p:cNvSpPr>
            <p:nvPr/>
          </p:nvSpPr>
          <p:spPr>
            <a:xfrm>
              <a:off x="9817714" y="1813402"/>
              <a:ext cx="1697037" cy="432854"/>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solidFill>
                    <a:schemeClr val="accent3"/>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3B4D55"/>
                  </a:solidFill>
                  <a:latin typeface="Arial" panose="020B0604020202020204" pitchFamily="34" charset="0"/>
                  <a:cs typeface="Arial" panose="020B0604020202020204" pitchFamily="34" charset="0"/>
                </a:rPr>
                <a:t>Further expansion of programming, scholarships</a:t>
              </a:r>
              <a:endParaRPr kumimoji="0" lang="ru-RU" sz="18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endParaRPr>
            </a:p>
          </p:txBody>
        </p:sp>
        <p:sp>
          <p:nvSpPr>
            <p:cNvPr id="42" name="Text Placeholder 17">
              <a:extLst>
                <a:ext uri="{FF2B5EF4-FFF2-40B4-BE49-F238E27FC236}">
                  <a16:creationId xmlns:a16="http://schemas.microsoft.com/office/drawing/2014/main" id="{442BCB7A-7A5E-4C31-833A-060E3E9EAF91}"/>
                </a:ext>
              </a:extLst>
            </p:cNvPr>
            <p:cNvSpPr txBox="1">
              <a:spLocks/>
            </p:cNvSpPr>
            <p:nvPr/>
          </p:nvSpPr>
          <p:spPr>
            <a:xfrm>
              <a:off x="9789721" y="2981383"/>
              <a:ext cx="1697037" cy="141491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rgbClr val="B4001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b="1" i="0" u="none" strike="noStrike" kern="1200" cap="none" spc="0" normalizeH="0" baseline="0" noProof="0" dirty="0">
                  <a:ln>
                    <a:noFill/>
                  </a:ln>
                  <a:solidFill>
                    <a:srgbClr val="3B4D55"/>
                  </a:solidFill>
                  <a:effectLst/>
                  <a:uLnTx/>
                  <a:uFillTx/>
                  <a:latin typeface="Arial" panose="020B0604020202020204" pitchFamily="34" charset="0"/>
                  <a:cs typeface="Arial" panose="020B0604020202020204" pitchFamily="34" charset="0"/>
                </a:rPr>
                <a:t>Tutoring program </a:t>
              </a:r>
              <a:r>
                <a:rPr lang="en-US" sz="1400" i="0" dirty="0">
                  <a:solidFill>
                    <a:srgbClr val="3B4D55"/>
                  </a:solidFill>
                  <a:latin typeface="Arial" panose="020B0604020202020204" pitchFamily="34" charset="0"/>
                  <a:cs typeface="Arial" panose="020B0604020202020204" pitchFamily="34" charset="0"/>
                </a:rPr>
                <a:t>l</a:t>
              </a:r>
              <a:r>
                <a:rPr kumimoji="0" lang="en-US" sz="1400" b="0" i="0" u="none" strike="noStrike" kern="1200" cap="none" spc="0" normalizeH="0" baseline="0" noProof="0" dirty="0" err="1">
                  <a:ln>
                    <a:noFill/>
                  </a:ln>
                  <a:solidFill>
                    <a:srgbClr val="3B4D55"/>
                  </a:solidFill>
                  <a:effectLst/>
                  <a:uLnTx/>
                  <a:uFillTx/>
                  <a:latin typeface="Arial" panose="020B0604020202020204" pitchFamily="34" charset="0"/>
                  <a:cs typeface="Arial" panose="020B0604020202020204" pitchFamily="34" charset="0"/>
                </a:rPr>
                <a:t>aunc</a:t>
              </a:r>
              <a:r>
                <a:rPr lang="en-US" i="0" dirty="0" err="1">
                  <a:solidFill>
                    <a:srgbClr val="3B4D55"/>
                  </a:solidFill>
                  <a:latin typeface="Arial" panose="020B0604020202020204" pitchFamily="34" charset="0"/>
                  <a:cs typeface="Arial" panose="020B0604020202020204" pitchFamily="34" charset="0"/>
                </a:rPr>
                <a:t>hed</a:t>
              </a:r>
              <a:r>
                <a:rPr lang="en-US" i="0" dirty="0">
                  <a:solidFill>
                    <a:srgbClr val="3B4D55"/>
                  </a:solidFill>
                  <a:latin typeface="Arial" panose="020B0604020202020204" pitchFamily="34" charset="0"/>
                  <a:cs typeface="Arial" panose="020B0604020202020204" pitchFamily="34" charset="0"/>
                </a:rPr>
                <a:t> in Community Learning Hubs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i="0" dirty="0">
                  <a:solidFill>
                    <a:srgbClr val="3B4D55"/>
                  </a:solidFill>
                  <a:latin typeface="Arial" panose="020B0604020202020204" pitchFamily="34" charset="0"/>
                  <a:cs typeface="Arial" panose="020B0604020202020204" pitchFamily="34" charset="0"/>
                </a:rPr>
                <a:t>Raising endowment funds to cover </a:t>
              </a:r>
              <a:r>
                <a:rPr lang="en-US" b="1" i="0" dirty="0">
                  <a:solidFill>
                    <a:srgbClr val="3B4D55"/>
                  </a:solidFill>
                  <a:latin typeface="Arial" panose="020B0604020202020204" pitchFamily="34" charset="0"/>
                  <a:cs typeface="Arial" panose="020B0604020202020204" pitchFamily="34" charset="0"/>
                </a:rPr>
                <a:t>middle school students</a:t>
              </a:r>
            </a:p>
          </p:txBody>
        </p:sp>
      </p:grpSp>
    </p:spTree>
    <p:extLst>
      <p:ext uri="{BB962C8B-B14F-4D97-AF65-F5344CB8AC3E}">
        <p14:creationId xmlns:p14="http://schemas.microsoft.com/office/powerpoint/2010/main" val="2369127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38" name="Picture 14" descr="Jefferson County Public Schools Superintendent Marty Pollio spoke during a press conference announcing guaranteed two years of tuition-free college for JCPS graduates.">
            <a:extLst>
              <a:ext uri="{FF2B5EF4-FFF2-40B4-BE49-F238E27FC236}">
                <a16:creationId xmlns:a16="http://schemas.microsoft.com/office/drawing/2014/main" id="{74076C60-0749-4153-A142-5923BDD2B5A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4275" t="18395" b="3591"/>
          <a:stretch/>
        </p:blipFill>
        <p:spPr bwMode="auto">
          <a:xfrm>
            <a:off x="8192816" y="0"/>
            <a:ext cx="3999184" cy="30734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478B9F9-EA44-49A0-9044-68698C225591}"/>
              </a:ext>
            </a:extLst>
          </p:cNvPr>
          <p:cNvPicPr>
            <a:picLocks noChangeAspect="1"/>
          </p:cNvPicPr>
          <p:nvPr/>
        </p:nvPicPr>
        <p:blipFill>
          <a:blip r:embed="rId5"/>
          <a:stretch>
            <a:fillRect/>
          </a:stretch>
        </p:blipFill>
        <p:spPr>
          <a:xfrm>
            <a:off x="251486" y="300416"/>
            <a:ext cx="6301714" cy="1865426"/>
          </a:xfrm>
          <a:prstGeom prst="rect">
            <a:avLst/>
          </a:prstGeom>
        </p:spPr>
      </p:pic>
      <p:sp>
        <p:nvSpPr>
          <p:cNvPr id="6" name="TextBox 5">
            <a:extLst>
              <a:ext uri="{FF2B5EF4-FFF2-40B4-BE49-F238E27FC236}">
                <a16:creationId xmlns:a16="http://schemas.microsoft.com/office/drawing/2014/main" id="{C98558EA-90CA-4F27-87A8-267210C21225}"/>
              </a:ext>
            </a:extLst>
          </p:cNvPr>
          <p:cNvSpPr txBox="1"/>
          <p:nvPr/>
        </p:nvSpPr>
        <p:spPr>
          <a:xfrm>
            <a:off x="8017006" y="5718432"/>
            <a:ext cx="3999185" cy="253916"/>
          </a:xfrm>
          <a:prstGeom prst="rect">
            <a:avLst/>
          </a:prstGeom>
          <a:noFill/>
        </p:spPr>
        <p:txBody>
          <a:bodyPr wrap="square">
            <a:spAutoFit/>
          </a:bodyPr>
          <a:lstStyle/>
          <a:p>
            <a:r>
              <a:rPr lang="en-US" sz="1050" dirty="0">
                <a:solidFill>
                  <a:schemeClr val="tx1">
                    <a:lumMod val="95000"/>
                    <a:lumOff val="5000"/>
                  </a:schemeClr>
                </a:solidFill>
                <a:effectLst/>
                <a:latin typeface="Times New Roman" panose="02020603050405020304" pitchFamily="18" charset="0"/>
                <a:ea typeface="Times New Roman" panose="02020603050405020304" pitchFamily="18" charset="0"/>
              </a:rPr>
              <a:t>Source: </a:t>
            </a:r>
            <a:r>
              <a:rPr lang="en-US" sz="1050" dirty="0">
                <a:solidFill>
                  <a:schemeClr val="tx1">
                    <a:lumMod val="95000"/>
                    <a:lumOff val="5000"/>
                  </a:schemeClr>
                </a:solidFill>
                <a:latin typeface="Times New Roman" panose="02020603050405020304" pitchFamily="18" charset="0"/>
                <a:ea typeface="Times New Roman" panose="02020603050405020304" pitchFamily="18" charset="0"/>
              </a:rPr>
              <a:t>Louisville Courier Journal</a:t>
            </a:r>
            <a:endParaRPr lang="en-US" sz="2800" dirty="0">
              <a:solidFill>
                <a:schemeClr val="tx1">
                  <a:lumMod val="95000"/>
                  <a:lumOff val="5000"/>
                </a:schemeClr>
              </a:solidFill>
            </a:endParaRPr>
          </a:p>
        </p:txBody>
      </p:sp>
      <p:pic>
        <p:nvPicPr>
          <p:cNvPr id="7" name="Picture 6">
            <a:extLst>
              <a:ext uri="{FF2B5EF4-FFF2-40B4-BE49-F238E27FC236}">
                <a16:creationId xmlns:a16="http://schemas.microsoft.com/office/drawing/2014/main" id="{0A5FA54E-B16D-490B-A264-137D7DB93A49}"/>
              </a:ext>
            </a:extLst>
          </p:cNvPr>
          <p:cNvPicPr>
            <a:picLocks noChangeAspect="1"/>
          </p:cNvPicPr>
          <p:nvPr/>
        </p:nvPicPr>
        <p:blipFill rotWithShape="1">
          <a:blip r:embed="rId6"/>
          <a:srcRect b="41827"/>
          <a:stretch/>
        </p:blipFill>
        <p:spPr>
          <a:xfrm>
            <a:off x="5297619" y="4349244"/>
            <a:ext cx="6807297" cy="1623104"/>
          </a:xfrm>
          <a:prstGeom prst="rect">
            <a:avLst/>
          </a:prstGeom>
        </p:spPr>
      </p:pic>
      <p:pic>
        <p:nvPicPr>
          <p:cNvPr id="8" name="Picture 7">
            <a:extLst>
              <a:ext uri="{FF2B5EF4-FFF2-40B4-BE49-F238E27FC236}">
                <a16:creationId xmlns:a16="http://schemas.microsoft.com/office/drawing/2014/main" id="{6A162650-C197-4AA4-8502-2A240D1B7D97}"/>
              </a:ext>
            </a:extLst>
          </p:cNvPr>
          <p:cNvPicPr>
            <a:picLocks noChangeAspect="1"/>
          </p:cNvPicPr>
          <p:nvPr/>
        </p:nvPicPr>
        <p:blipFill rotWithShape="1">
          <a:blip r:embed="rId7"/>
          <a:srcRect l="3190" r="6393"/>
          <a:stretch/>
        </p:blipFill>
        <p:spPr>
          <a:xfrm>
            <a:off x="5207098" y="1769397"/>
            <a:ext cx="1875872" cy="2524132"/>
          </a:xfrm>
          <a:prstGeom prst="rect">
            <a:avLst/>
          </a:prstGeom>
        </p:spPr>
      </p:pic>
      <p:pic>
        <p:nvPicPr>
          <p:cNvPr id="1034" name="Picture 10">
            <a:extLst>
              <a:ext uri="{FF2B5EF4-FFF2-40B4-BE49-F238E27FC236}">
                <a16:creationId xmlns:a16="http://schemas.microsoft.com/office/drawing/2014/main" id="{30A36785-56A9-4FB3-B748-14FCCC9A971C}"/>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t="5854" b="22402"/>
          <a:stretch/>
        </p:blipFill>
        <p:spPr bwMode="auto">
          <a:xfrm>
            <a:off x="6000" y="4005944"/>
            <a:ext cx="4248531" cy="208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28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88553B-3B9C-4827-B80E-FD960F100F3C}"/>
              </a:ext>
            </a:extLst>
          </p:cNvPr>
          <p:cNvPicPr>
            <a:picLocks noChangeAspect="1"/>
          </p:cNvPicPr>
          <p:nvPr/>
        </p:nvPicPr>
        <p:blipFill>
          <a:blip r:embed="rId4"/>
          <a:stretch>
            <a:fillRect/>
          </a:stretch>
        </p:blipFill>
        <p:spPr>
          <a:xfrm>
            <a:off x="-1" y="1691670"/>
            <a:ext cx="12192001" cy="4197216"/>
          </a:xfrm>
          <a:prstGeom prst="rect">
            <a:avLst/>
          </a:prstGeom>
        </p:spPr>
      </p:pic>
      <p:pic>
        <p:nvPicPr>
          <p:cNvPr id="3" name="Picture 2">
            <a:extLst>
              <a:ext uri="{FF2B5EF4-FFF2-40B4-BE49-F238E27FC236}">
                <a16:creationId xmlns:a16="http://schemas.microsoft.com/office/drawing/2014/main" id="{7AA5C548-E2FF-4B55-9916-AAE232ECAA78}"/>
              </a:ext>
            </a:extLst>
          </p:cNvPr>
          <p:cNvPicPr>
            <a:picLocks noChangeAspect="1"/>
          </p:cNvPicPr>
          <p:nvPr/>
        </p:nvPicPr>
        <p:blipFill>
          <a:blip r:embed="rId5"/>
          <a:stretch>
            <a:fillRect/>
          </a:stretch>
        </p:blipFill>
        <p:spPr>
          <a:xfrm>
            <a:off x="5197142" y="202214"/>
            <a:ext cx="6287377" cy="1209844"/>
          </a:xfrm>
          <a:prstGeom prst="rect">
            <a:avLst/>
          </a:prstGeom>
        </p:spPr>
      </p:pic>
      <p:sp>
        <p:nvSpPr>
          <p:cNvPr id="25" name="Title 1">
            <a:extLst>
              <a:ext uri="{FF2B5EF4-FFF2-40B4-BE49-F238E27FC236}">
                <a16:creationId xmlns:a16="http://schemas.microsoft.com/office/drawing/2014/main" id="{43ECCB71-600A-4C4D-AB89-F7E391B45B1B}"/>
              </a:ext>
            </a:extLst>
          </p:cNvPr>
          <p:cNvSpPr txBox="1">
            <a:spLocks/>
          </p:cNvSpPr>
          <p:nvPr/>
        </p:nvSpPr>
        <p:spPr>
          <a:xfrm>
            <a:off x="382547" y="481826"/>
            <a:ext cx="11029436" cy="579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solidFill>
                  <a:srgbClr val="A61D32"/>
                </a:solidFill>
                <a:latin typeface="Arial" charset="0"/>
                <a:ea typeface="Arial" charset="0"/>
                <a:cs typeface="Arial" charset="0"/>
              </a:rPr>
              <a:t>Results (2021)</a:t>
            </a:r>
          </a:p>
        </p:txBody>
      </p:sp>
    </p:spTree>
    <p:extLst>
      <p:ext uri="{BB962C8B-B14F-4D97-AF65-F5344CB8AC3E}">
        <p14:creationId xmlns:p14="http://schemas.microsoft.com/office/powerpoint/2010/main" val="3051262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520E33-3197-F39F-E45C-F242BBFEB2C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Marland Cole on evolve502</a:t>
            </a:r>
          </a:p>
        </p:txBody>
      </p:sp>
      <p:sp>
        <p:nvSpPr>
          <p:cNvPr id="2" name="TextBox 1">
            <a:extLst>
              <a:ext uri="{FF2B5EF4-FFF2-40B4-BE49-F238E27FC236}">
                <a16:creationId xmlns:a16="http://schemas.microsoft.com/office/drawing/2014/main" id="{0419FF25-4C29-EE3F-0253-240B54B41B20}"/>
              </a:ext>
            </a:extLst>
          </p:cNvPr>
          <p:cNvSpPr txBox="1"/>
          <p:nvPr/>
        </p:nvSpPr>
        <p:spPr>
          <a:xfrm>
            <a:off x="3286897" y="1779373"/>
            <a:ext cx="3311611" cy="369332"/>
          </a:xfrm>
          <a:prstGeom prst="rect">
            <a:avLst/>
          </a:prstGeom>
          <a:noFill/>
        </p:spPr>
        <p:txBody>
          <a:bodyPr wrap="square" rtlCol="0">
            <a:spAutoFit/>
          </a:bodyPr>
          <a:lstStyle/>
          <a:p>
            <a:r>
              <a:rPr lang="en-US" dirty="0"/>
              <a:t>VIDEO HERE</a:t>
            </a:r>
          </a:p>
        </p:txBody>
      </p:sp>
      <p:pic>
        <p:nvPicPr>
          <p:cNvPr id="4" name="change_at_the_speed_of_trust_-_epilogue_video (720p)">
            <a:hlinkClick r:id="" action="ppaction://media"/>
            <a:extLst>
              <a:ext uri="{FF2B5EF4-FFF2-40B4-BE49-F238E27FC236}">
                <a16:creationId xmlns:a16="http://schemas.microsoft.com/office/drawing/2014/main" id="{0287666B-519E-8244-1C3A-634B1C50A2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39576" y="784412"/>
            <a:ext cx="8128000" cy="4572000"/>
          </a:xfrm>
          <a:prstGeom prst="rect">
            <a:avLst/>
          </a:prstGeom>
        </p:spPr>
      </p:pic>
    </p:spTree>
    <p:extLst>
      <p:ext uri="{BB962C8B-B14F-4D97-AF65-F5344CB8AC3E}">
        <p14:creationId xmlns:p14="http://schemas.microsoft.com/office/powerpoint/2010/main" val="59745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4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621507" y="2675343"/>
            <a:ext cx="10948985" cy="9875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charset="0"/>
                <a:ea typeface="Arial" charset="0"/>
                <a:cs typeface="Arial" charset="0"/>
              </a:rPr>
              <a:t>Marland Cole     &amp;     Dr. Marty Pollio</a:t>
            </a:r>
          </a:p>
        </p:txBody>
      </p:sp>
      <p:sp>
        <p:nvSpPr>
          <p:cNvPr id="7" name="Subtitle 2"/>
          <p:cNvSpPr txBox="1">
            <a:spLocks/>
          </p:cNvSpPr>
          <p:nvPr/>
        </p:nvSpPr>
        <p:spPr>
          <a:xfrm>
            <a:off x="621507" y="3662933"/>
            <a:ext cx="9992064" cy="68487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u="none" strike="noStrike" kern="1200" cap="none" spc="0" normalizeH="0" baseline="0" noProof="0" dirty="0">
                <a:ln>
                  <a:noFill/>
                </a:ln>
                <a:solidFill>
                  <a:prstClr val="white"/>
                </a:solidFill>
                <a:effectLst/>
                <a:uLnTx/>
                <a:uFillTx/>
                <a:latin typeface="Arial" charset="0"/>
                <a:ea typeface="Arial" charset="0"/>
                <a:cs typeface="Arial" charset="0"/>
              </a:rPr>
              <a:t>Executive Director, Evolve502 	                </a:t>
            </a:r>
            <a:r>
              <a:rPr kumimoji="0" lang="en-US" sz="2800" b="0" u="none" strike="noStrike" kern="1200" cap="none" spc="0" normalizeH="0" baseline="0" noProof="0" dirty="0" err="1">
                <a:ln>
                  <a:noFill/>
                </a:ln>
                <a:solidFill>
                  <a:prstClr val="white"/>
                </a:solidFill>
                <a:effectLst/>
                <a:uLnTx/>
                <a:uFillTx/>
                <a:latin typeface="Arial" charset="0"/>
                <a:ea typeface="Arial" charset="0"/>
                <a:cs typeface="Arial" charset="0"/>
              </a:rPr>
              <a:t>Superintendendent</a:t>
            </a:r>
            <a:r>
              <a:rPr kumimoji="0" lang="en-US" sz="2800" b="0" u="none" strike="noStrike" kern="1200" cap="none" spc="0" normalizeH="0" baseline="0" noProof="0" dirty="0">
                <a:ln>
                  <a:noFill/>
                </a:ln>
                <a:solidFill>
                  <a:prstClr val="white"/>
                </a:solidFill>
                <a:effectLst/>
                <a:uLnTx/>
                <a:uFillTx/>
                <a:latin typeface="Arial" charset="0"/>
                <a:ea typeface="Arial" charset="0"/>
                <a:cs typeface="Arial" charset="0"/>
              </a:rPr>
              <a:t> JCPS</a:t>
            </a:r>
          </a:p>
        </p:txBody>
      </p:sp>
    </p:spTree>
    <p:extLst>
      <p:ext uri="{BB962C8B-B14F-4D97-AF65-F5344CB8AC3E}">
        <p14:creationId xmlns:p14="http://schemas.microsoft.com/office/powerpoint/2010/main" val="289717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D703AC6-F66B-4322-CDD8-171336EB2486}"/>
              </a:ext>
            </a:extLst>
          </p:cNvPr>
          <p:cNvGrpSpPr/>
          <p:nvPr/>
        </p:nvGrpSpPr>
        <p:grpSpPr>
          <a:xfrm>
            <a:off x="549323" y="200207"/>
            <a:ext cx="11015994" cy="5429440"/>
            <a:chOff x="512969" y="189613"/>
            <a:chExt cx="11015994" cy="5429440"/>
          </a:xfrm>
        </p:grpSpPr>
        <p:sp>
          <p:nvSpPr>
            <p:cNvPr id="2" name="Rounded Rectangle 1">
              <a:extLst>
                <a:ext uri="{FF2B5EF4-FFF2-40B4-BE49-F238E27FC236}">
                  <a16:creationId xmlns:a16="http://schemas.microsoft.com/office/drawing/2014/main" id="{B6E5B0D5-E7DF-F454-A858-28302147A5DE}"/>
                </a:ext>
              </a:extLst>
            </p:cNvPr>
            <p:cNvSpPr/>
            <p:nvPr/>
          </p:nvSpPr>
          <p:spPr>
            <a:xfrm>
              <a:off x="1910943" y="1229491"/>
              <a:ext cx="8261788" cy="3313800"/>
            </a:xfrm>
            <a:prstGeom prst="roundRect">
              <a:avLst>
                <a:gd name="adj" fmla="val 4541"/>
              </a:avLst>
            </a:prstGeom>
            <a:solidFill>
              <a:schemeClr val="bg1">
                <a:lumMod val="85000"/>
              </a:schemeClr>
            </a:solidFill>
            <a:ln w="22225">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2800" b="1" spc="300" dirty="0">
                  <a:solidFill>
                    <a:schemeClr val="tx1"/>
                  </a:solidFill>
                  <a:latin typeface="Arial" panose="020B0604020202020204" pitchFamily="34" charset="0"/>
                  <a:cs typeface="Arial" panose="020B0604020202020204" pitchFamily="34" charset="0"/>
                </a:rPr>
                <a:t>Evolve502 Board 2021</a:t>
              </a:r>
            </a:p>
          </p:txBody>
        </p:sp>
        <p:pic>
          <p:nvPicPr>
            <p:cNvPr id="6" name="Graphic 5">
              <a:extLst>
                <a:ext uri="{FF2B5EF4-FFF2-40B4-BE49-F238E27FC236}">
                  <a16:creationId xmlns:a16="http://schemas.microsoft.com/office/drawing/2014/main" id="{58B913A7-48B6-B90A-D446-60F208C3EA3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8916" y="189613"/>
              <a:ext cx="872835" cy="914399"/>
            </a:xfrm>
            <a:prstGeom prst="rect">
              <a:avLst/>
            </a:prstGeom>
          </p:spPr>
        </p:pic>
        <p:sp>
          <p:nvSpPr>
            <p:cNvPr id="7" name="TextBox 6">
              <a:extLst>
                <a:ext uri="{FF2B5EF4-FFF2-40B4-BE49-F238E27FC236}">
                  <a16:creationId xmlns:a16="http://schemas.microsoft.com/office/drawing/2014/main" id="{C053D80F-830F-802A-B141-39648B7A5B6C}"/>
                </a:ext>
              </a:extLst>
            </p:cNvPr>
            <p:cNvSpPr txBox="1"/>
            <p:nvPr/>
          </p:nvSpPr>
          <p:spPr>
            <a:xfrm>
              <a:off x="668638" y="417199"/>
              <a:ext cx="665956" cy="547839"/>
            </a:xfrm>
            <a:prstGeom prst="rect">
              <a:avLst/>
            </a:prstGeom>
            <a:noFill/>
          </p:spPr>
          <p:txBody>
            <a:bodyPr wrap="square" lIns="0" tIns="0" rIns="0" bIns="0" rtlCol="0" anchor="ctr">
              <a:noAutofit/>
            </a:bodyPr>
            <a:lstStyle/>
            <a:p>
              <a:pPr lvl="0" algn="ctr">
                <a:lnSpc>
                  <a:spcPct val="80000"/>
                </a:lnSpc>
              </a:pPr>
              <a:r>
                <a:rPr lang="en-US" sz="1000" b="1" dirty="0">
                  <a:latin typeface="Arial" panose="020B0604020202020204" pitchFamily="34" charset="0"/>
                  <a:cs typeface="Arial" panose="020B0604020202020204" pitchFamily="34" charset="0"/>
                </a:rPr>
                <a:t>Raymond</a:t>
              </a:r>
            </a:p>
            <a:p>
              <a:pPr lvl="0" algn="ctr">
                <a:lnSpc>
                  <a:spcPct val="80000"/>
                </a:lnSpc>
              </a:pPr>
              <a:r>
                <a:rPr lang="en-US" sz="1000" b="1" dirty="0">
                  <a:latin typeface="Arial" panose="020B0604020202020204" pitchFamily="34" charset="0"/>
                  <a:cs typeface="Arial" panose="020B0604020202020204" pitchFamily="34" charset="0"/>
                </a:rPr>
                <a:t>Burse</a:t>
              </a:r>
            </a:p>
            <a:p>
              <a:pPr lvl="0" algn="ctr">
                <a:lnSpc>
                  <a:spcPct val="80000"/>
                </a:lnSpc>
              </a:pPr>
              <a:r>
                <a:rPr lang="en-US" sz="800" dirty="0">
                  <a:latin typeface="Arial" panose="020B0604020202020204" pitchFamily="34" charset="0"/>
                  <a:cs typeface="Arial" panose="020B0604020202020204" pitchFamily="34" charset="0"/>
                </a:rPr>
                <a:t>U of Louisville</a:t>
              </a:r>
            </a:p>
          </p:txBody>
        </p:sp>
        <p:pic>
          <p:nvPicPr>
            <p:cNvPr id="13" name="Graphic 12">
              <a:extLst>
                <a:ext uri="{FF2B5EF4-FFF2-40B4-BE49-F238E27FC236}">
                  <a16:creationId xmlns:a16="http://schemas.microsoft.com/office/drawing/2014/main" id="{B42DA35E-E877-758A-487A-A676DF44BB7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99040" y="189613"/>
              <a:ext cx="872835" cy="914399"/>
            </a:xfrm>
            <a:prstGeom prst="rect">
              <a:avLst/>
            </a:prstGeom>
          </p:spPr>
        </p:pic>
        <p:sp>
          <p:nvSpPr>
            <p:cNvPr id="14" name="TextBox 13">
              <a:extLst>
                <a:ext uri="{FF2B5EF4-FFF2-40B4-BE49-F238E27FC236}">
                  <a16:creationId xmlns:a16="http://schemas.microsoft.com/office/drawing/2014/main" id="{D02E9E4B-49EB-0AD0-40BC-2CF89F36AD63}"/>
                </a:ext>
              </a:extLst>
            </p:cNvPr>
            <p:cNvSpPr txBox="1"/>
            <p:nvPr/>
          </p:nvSpPr>
          <p:spPr>
            <a:xfrm>
              <a:off x="1508762" y="417199"/>
              <a:ext cx="665956" cy="547839"/>
            </a:xfrm>
            <a:prstGeom prst="rect">
              <a:avLst/>
            </a:prstGeom>
            <a:noFill/>
          </p:spPr>
          <p:txBody>
            <a:bodyPr wrap="square" lIns="0" tIns="0" rIns="0" bIns="0" rtlCol="0" anchor="ctr">
              <a:noAutofit/>
            </a:bodyPr>
            <a:lstStyle/>
            <a:p>
              <a:pPr algn="ctr">
                <a:lnSpc>
                  <a:spcPct val="80000"/>
                </a:lnSpc>
              </a:pPr>
              <a:r>
                <a:rPr lang="en-US" sz="1000" b="1" dirty="0"/>
                <a:t>David</a:t>
              </a:r>
            </a:p>
            <a:p>
              <a:pPr algn="ctr">
                <a:lnSpc>
                  <a:spcPct val="80000"/>
                </a:lnSpc>
              </a:pPr>
              <a:r>
                <a:rPr lang="en-US" sz="1000" b="1" dirty="0"/>
                <a:t>Calzi</a:t>
              </a:r>
            </a:p>
            <a:p>
              <a:pPr algn="ctr">
                <a:lnSpc>
                  <a:spcPct val="80000"/>
                </a:lnSpc>
              </a:pPr>
              <a:r>
                <a:rPr lang="en-US" sz="800" dirty="0">
                  <a:latin typeface="Arial" panose="020B0604020202020204" pitchFamily="34" charset="0"/>
                  <a:cs typeface="Arial" panose="020B0604020202020204" pitchFamily="34" charset="0"/>
                </a:rPr>
                <a:t>Community Foundation of Louisville</a:t>
              </a:r>
            </a:p>
          </p:txBody>
        </p:sp>
        <p:pic>
          <p:nvPicPr>
            <p:cNvPr id="16" name="Graphic 15">
              <a:extLst>
                <a:ext uri="{FF2B5EF4-FFF2-40B4-BE49-F238E27FC236}">
                  <a16:creationId xmlns:a16="http://schemas.microsoft.com/office/drawing/2014/main" id="{918EB3F9-E1DF-FA6C-7016-8ACFE87E810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239164" y="189613"/>
              <a:ext cx="872835" cy="914399"/>
            </a:xfrm>
            <a:prstGeom prst="rect">
              <a:avLst/>
            </a:prstGeom>
          </p:spPr>
        </p:pic>
        <p:sp>
          <p:nvSpPr>
            <p:cNvPr id="17" name="TextBox 16">
              <a:extLst>
                <a:ext uri="{FF2B5EF4-FFF2-40B4-BE49-F238E27FC236}">
                  <a16:creationId xmlns:a16="http://schemas.microsoft.com/office/drawing/2014/main" id="{DC1A0664-3EBE-F850-B7E2-48F89E629C2D}"/>
                </a:ext>
              </a:extLst>
            </p:cNvPr>
            <p:cNvSpPr txBox="1"/>
            <p:nvPr/>
          </p:nvSpPr>
          <p:spPr>
            <a:xfrm>
              <a:off x="2371088" y="430594"/>
              <a:ext cx="599326" cy="513353"/>
            </a:xfrm>
            <a:prstGeom prst="rect">
              <a:avLst/>
            </a:prstGeom>
            <a:solidFill>
              <a:srgbClr val="F7F3FB"/>
            </a:solidFill>
          </p:spPr>
          <p:txBody>
            <a:bodyPr wrap="square" lIns="0" tIns="0" rIns="0" bIns="0" rtlCol="0" anchor="ctr">
              <a:noAutofit/>
            </a:bodyPr>
            <a:lstStyle/>
            <a:p>
              <a:pPr algn="ctr">
                <a:lnSpc>
                  <a:spcPct val="80000"/>
                </a:lnSpc>
              </a:pPr>
              <a:r>
                <a:rPr lang="en-US" sz="1000" b="1" dirty="0"/>
                <a:t>Heidi</a:t>
              </a:r>
            </a:p>
            <a:p>
              <a:pPr algn="ctr">
                <a:lnSpc>
                  <a:spcPct val="80000"/>
                </a:lnSpc>
              </a:pPr>
              <a:r>
                <a:rPr lang="en-US" sz="1000" b="1" dirty="0"/>
                <a:t>Margulis</a:t>
              </a:r>
            </a:p>
            <a:p>
              <a:pPr algn="ctr">
                <a:lnSpc>
                  <a:spcPct val="80000"/>
                </a:lnSpc>
              </a:pPr>
              <a:r>
                <a:rPr lang="en-US" sz="800" dirty="0"/>
                <a:t>Humana</a:t>
              </a:r>
            </a:p>
          </p:txBody>
        </p:sp>
        <p:pic>
          <p:nvPicPr>
            <p:cNvPr id="19" name="Graphic 18">
              <a:extLst>
                <a:ext uri="{FF2B5EF4-FFF2-40B4-BE49-F238E27FC236}">
                  <a16:creationId xmlns:a16="http://schemas.microsoft.com/office/drawing/2014/main" id="{1409EC74-3471-5628-61B7-AD1637B1265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79288" y="189613"/>
              <a:ext cx="872835" cy="914399"/>
            </a:xfrm>
            <a:prstGeom prst="rect">
              <a:avLst/>
            </a:prstGeom>
          </p:spPr>
        </p:pic>
        <p:sp>
          <p:nvSpPr>
            <p:cNvPr id="20" name="TextBox 19">
              <a:extLst>
                <a:ext uri="{FF2B5EF4-FFF2-40B4-BE49-F238E27FC236}">
                  <a16:creationId xmlns:a16="http://schemas.microsoft.com/office/drawing/2014/main" id="{7DF5CBA2-378B-A7CC-D1D0-985E51DFDEB0}"/>
                </a:ext>
              </a:extLst>
            </p:cNvPr>
            <p:cNvSpPr txBox="1"/>
            <p:nvPr/>
          </p:nvSpPr>
          <p:spPr>
            <a:xfrm>
              <a:off x="3189010" y="417199"/>
              <a:ext cx="665956" cy="547839"/>
            </a:xfrm>
            <a:prstGeom prst="rect">
              <a:avLst/>
            </a:prstGeom>
            <a:noFill/>
          </p:spPr>
          <p:txBody>
            <a:bodyPr wrap="square" lIns="0" tIns="0" rIns="0" bIns="0" rtlCol="0" anchor="ctr">
              <a:noAutofit/>
            </a:bodyPr>
            <a:lstStyle/>
            <a:p>
              <a:pPr algn="ctr">
                <a:lnSpc>
                  <a:spcPct val="80000"/>
                </a:lnSpc>
              </a:pPr>
              <a:r>
                <a:rPr lang="en-US" sz="1000" b="1" dirty="0"/>
                <a:t>Mary</a:t>
              </a:r>
            </a:p>
            <a:p>
              <a:pPr algn="ctr">
                <a:lnSpc>
                  <a:spcPct val="80000"/>
                </a:lnSpc>
              </a:pPr>
              <a:r>
                <a:rPr lang="en-US" sz="1000" b="1" dirty="0"/>
                <a:t>Gwen</a:t>
              </a:r>
            </a:p>
            <a:p>
              <a:pPr algn="ctr">
                <a:lnSpc>
                  <a:spcPct val="80000"/>
                </a:lnSpc>
              </a:pPr>
              <a:r>
                <a:rPr lang="en-US" sz="1000" b="1" dirty="0"/>
                <a:t>Wheeler</a:t>
              </a:r>
            </a:p>
            <a:p>
              <a:pPr algn="ctr">
                <a:lnSpc>
                  <a:spcPct val="80000"/>
                </a:lnSpc>
              </a:pPr>
              <a:r>
                <a:rPr lang="en-US" sz="800" dirty="0"/>
                <a:t>Policy Consultant</a:t>
              </a:r>
            </a:p>
          </p:txBody>
        </p:sp>
        <p:pic>
          <p:nvPicPr>
            <p:cNvPr id="22" name="Graphic 21">
              <a:extLst>
                <a:ext uri="{FF2B5EF4-FFF2-40B4-BE49-F238E27FC236}">
                  <a16:creationId xmlns:a16="http://schemas.microsoft.com/office/drawing/2014/main" id="{E4274758-81CC-8876-4CE6-EA15C96FA24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919412" y="189613"/>
              <a:ext cx="872835" cy="914399"/>
            </a:xfrm>
            <a:prstGeom prst="rect">
              <a:avLst/>
            </a:prstGeom>
          </p:spPr>
        </p:pic>
        <p:sp>
          <p:nvSpPr>
            <p:cNvPr id="23" name="TextBox 22">
              <a:extLst>
                <a:ext uri="{FF2B5EF4-FFF2-40B4-BE49-F238E27FC236}">
                  <a16:creationId xmlns:a16="http://schemas.microsoft.com/office/drawing/2014/main" id="{3669490C-B6A8-B591-92BE-575A8A3E9248}"/>
                </a:ext>
              </a:extLst>
            </p:cNvPr>
            <p:cNvSpPr txBox="1"/>
            <p:nvPr/>
          </p:nvSpPr>
          <p:spPr>
            <a:xfrm>
              <a:off x="4029134" y="417199"/>
              <a:ext cx="665956" cy="547839"/>
            </a:xfrm>
            <a:prstGeom prst="rect">
              <a:avLst/>
            </a:prstGeom>
            <a:noFill/>
          </p:spPr>
          <p:txBody>
            <a:bodyPr wrap="square" lIns="0" tIns="0" rIns="0" bIns="0" rtlCol="0" anchor="ctr">
              <a:noAutofit/>
            </a:bodyPr>
            <a:lstStyle/>
            <a:p>
              <a:pPr algn="ctr">
                <a:lnSpc>
                  <a:spcPct val="80000"/>
                </a:lnSpc>
              </a:pPr>
              <a:r>
                <a:rPr lang="en-US" sz="1000" b="1" dirty="0"/>
                <a:t>Mary</a:t>
              </a:r>
            </a:p>
            <a:p>
              <a:pPr algn="ctr">
                <a:lnSpc>
                  <a:spcPct val="80000"/>
                </a:lnSpc>
              </a:pPr>
              <a:r>
                <a:rPr lang="en-US" sz="1000" b="1" dirty="0"/>
                <a:t>Nixon</a:t>
              </a:r>
            </a:p>
            <a:p>
              <a:pPr algn="ctr">
                <a:lnSpc>
                  <a:spcPct val="80000"/>
                </a:lnSpc>
              </a:pPr>
              <a:r>
                <a:rPr lang="en-US" sz="800" dirty="0"/>
                <a:t>(Chair)</a:t>
              </a:r>
            </a:p>
            <a:p>
              <a:pPr algn="ctr">
                <a:lnSpc>
                  <a:spcPct val="80000"/>
                </a:lnSpc>
              </a:pPr>
              <a:r>
                <a:rPr lang="en-US" sz="800" dirty="0"/>
                <a:t>U of Louisville</a:t>
              </a:r>
            </a:p>
          </p:txBody>
        </p:sp>
        <p:pic>
          <p:nvPicPr>
            <p:cNvPr id="25" name="Graphic 24">
              <a:extLst>
                <a:ext uri="{FF2B5EF4-FFF2-40B4-BE49-F238E27FC236}">
                  <a16:creationId xmlns:a16="http://schemas.microsoft.com/office/drawing/2014/main" id="{E4D39D57-E05A-4439-C508-3FF93CF711D4}"/>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759536" y="189613"/>
              <a:ext cx="872835" cy="914399"/>
            </a:xfrm>
            <a:prstGeom prst="rect">
              <a:avLst/>
            </a:prstGeom>
          </p:spPr>
        </p:pic>
        <p:sp>
          <p:nvSpPr>
            <p:cNvPr id="26" name="TextBox 25">
              <a:extLst>
                <a:ext uri="{FF2B5EF4-FFF2-40B4-BE49-F238E27FC236}">
                  <a16:creationId xmlns:a16="http://schemas.microsoft.com/office/drawing/2014/main" id="{9C1BBCBE-9492-94B3-5442-60E86926D820}"/>
                </a:ext>
              </a:extLst>
            </p:cNvPr>
            <p:cNvSpPr txBox="1"/>
            <p:nvPr/>
          </p:nvSpPr>
          <p:spPr>
            <a:xfrm>
              <a:off x="4869258" y="417199"/>
              <a:ext cx="665956" cy="547839"/>
            </a:xfrm>
            <a:prstGeom prst="rect">
              <a:avLst/>
            </a:prstGeom>
            <a:noFill/>
          </p:spPr>
          <p:txBody>
            <a:bodyPr wrap="square" lIns="0" tIns="0" rIns="0" bIns="0" rtlCol="0" anchor="ctr">
              <a:noAutofit/>
            </a:bodyPr>
            <a:lstStyle/>
            <a:p>
              <a:pPr algn="ctr">
                <a:lnSpc>
                  <a:spcPct val="80000"/>
                </a:lnSpc>
              </a:pPr>
              <a:r>
                <a:rPr lang="en-US" sz="1000" b="1" dirty="0"/>
                <a:t>Ryan Davis</a:t>
              </a:r>
            </a:p>
            <a:p>
              <a:pPr algn="ctr">
                <a:lnSpc>
                  <a:spcPct val="80000"/>
                </a:lnSpc>
              </a:pPr>
              <a:r>
                <a:rPr lang="en-US" sz="800" dirty="0"/>
                <a:t>JCPS Teacher</a:t>
              </a:r>
            </a:p>
          </p:txBody>
        </p:sp>
        <p:pic>
          <p:nvPicPr>
            <p:cNvPr id="28" name="Graphic 27">
              <a:extLst>
                <a:ext uri="{FF2B5EF4-FFF2-40B4-BE49-F238E27FC236}">
                  <a16:creationId xmlns:a16="http://schemas.microsoft.com/office/drawing/2014/main" id="{A87E7A66-4705-E635-559C-ED87E449742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599660" y="189613"/>
              <a:ext cx="872835" cy="914399"/>
            </a:xfrm>
            <a:prstGeom prst="rect">
              <a:avLst/>
            </a:prstGeom>
          </p:spPr>
        </p:pic>
        <p:sp>
          <p:nvSpPr>
            <p:cNvPr id="29" name="TextBox 28">
              <a:extLst>
                <a:ext uri="{FF2B5EF4-FFF2-40B4-BE49-F238E27FC236}">
                  <a16:creationId xmlns:a16="http://schemas.microsoft.com/office/drawing/2014/main" id="{248BC7FE-0A5D-E843-C82C-70ABFF83A80E}"/>
                </a:ext>
              </a:extLst>
            </p:cNvPr>
            <p:cNvSpPr txBox="1"/>
            <p:nvPr/>
          </p:nvSpPr>
          <p:spPr>
            <a:xfrm>
              <a:off x="5709382" y="417199"/>
              <a:ext cx="665956" cy="547839"/>
            </a:xfrm>
            <a:prstGeom prst="rect">
              <a:avLst/>
            </a:prstGeom>
            <a:noFill/>
          </p:spPr>
          <p:txBody>
            <a:bodyPr wrap="square" lIns="0" tIns="0" rIns="0" bIns="0" rtlCol="0" anchor="ctr">
              <a:noAutofit/>
            </a:bodyPr>
            <a:lstStyle/>
            <a:p>
              <a:pPr algn="ctr">
                <a:lnSpc>
                  <a:spcPct val="80000"/>
                </a:lnSpc>
              </a:pPr>
              <a:r>
                <a:rPr lang="en-US" sz="1000" b="1" dirty="0"/>
                <a:t>Supt. Marty</a:t>
              </a:r>
            </a:p>
            <a:p>
              <a:pPr algn="ctr">
                <a:lnSpc>
                  <a:spcPct val="80000"/>
                </a:lnSpc>
              </a:pPr>
              <a:r>
                <a:rPr lang="en-US" sz="1000" b="1" dirty="0"/>
                <a:t>Pollio</a:t>
              </a:r>
            </a:p>
            <a:p>
              <a:pPr algn="ctr">
                <a:lnSpc>
                  <a:spcPct val="80000"/>
                </a:lnSpc>
              </a:pPr>
              <a:r>
                <a:rPr lang="en-US" sz="800" dirty="0"/>
                <a:t>Public Schools</a:t>
              </a:r>
            </a:p>
          </p:txBody>
        </p:sp>
        <p:pic>
          <p:nvPicPr>
            <p:cNvPr id="31" name="Graphic 30">
              <a:extLst>
                <a:ext uri="{FF2B5EF4-FFF2-40B4-BE49-F238E27FC236}">
                  <a16:creationId xmlns:a16="http://schemas.microsoft.com/office/drawing/2014/main" id="{2DB76B20-4361-1D1D-04F9-7859D1FDD31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439784" y="189613"/>
              <a:ext cx="872835" cy="914399"/>
            </a:xfrm>
            <a:prstGeom prst="rect">
              <a:avLst/>
            </a:prstGeom>
          </p:spPr>
        </p:pic>
        <p:sp>
          <p:nvSpPr>
            <p:cNvPr id="32" name="TextBox 31">
              <a:extLst>
                <a:ext uri="{FF2B5EF4-FFF2-40B4-BE49-F238E27FC236}">
                  <a16:creationId xmlns:a16="http://schemas.microsoft.com/office/drawing/2014/main" id="{C04C3E24-8308-867E-E752-1A59AB6F4541}"/>
                </a:ext>
              </a:extLst>
            </p:cNvPr>
            <p:cNvSpPr txBox="1"/>
            <p:nvPr/>
          </p:nvSpPr>
          <p:spPr>
            <a:xfrm>
              <a:off x="6549506" y="417199"/>
              <a:ext cx="665956" cy="547839"/>
            </a:xfrm>
            <a:prstGeom prst="rect">
              <a:avLst/>
            </a:prstGeom>
            <a:noFill/>
          </p:spPr>
          <p:txBody>
            <a:bodyPr wrap="square" lIns="0" tIns="0" rIns="0" bIns="0" rtlCol="0" anchor="ctr">
              <a:noAutofit/>
            </a:bodyPr>
            <a:lstStyle/>
            <a:p>
              <a:pPr algn="ctr">
                <a:lnSpc>
                  <a:spcPct val="80000"/>
                </a:lnSpc>
              </a:pPr>
              <a:r>
                <a:rPr lang="en-US" sz="1000" b="1" dirty="0"/>
                <a:t>Diane Porter</a:t>
              </a:r>
            </a:p>
            <a:p>
              <a:pPr algn="ctr">
                <a:lnSpc>
                  <a:spcPct val="80000"/>
                </a:lnSpc>
              </a:pPr>
              <a:r>
                <a:rPr lang="en-US" sz="800" dirty="0"/>
                <a:t>Board of Education</a:t>
              </a:r>
            </a:p>
          </p:txBody>
        </p:sp>
        <p:pic>
          <p:nvPicPr>
            <p:cNvPr id="34" name="Graphic 33">
              <a:extLst>
                <a:ext uri="{FF2B5EF4-FFF2-40B4-BE49-F238E27FC236}">
                  <a16:creationId xmlns:a16="http://schemas.microsoft.com/office/drawing/2014/main" id="{A85661CD-20D0-2154-DE30-BDB0470DFCC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279908" y="189613"/>
              <a:ext cx="872835" cy="914399"/>
            </a:xfrm>
            <a:prstGeom prst="rect">
              <a:avLst/>
            </a:prstGeom>
          </p:spPr>
        </p:pic>
        <p:sp>
          <p:nvSpPr>
            <p:cNvPr id="35" name="TextBox 34">
              <a:extLst>
                <a:ext uri="{FF2B5EF4-FFF2-40B4-BE49-F238E27FC236}">
                  <a16:creationId xmlns:a16="http://schemas.microsoft.com/office/drawing/2014/main" id="{8C0E8D17-7D05-7432-BEBF-911F7DF16AE5}"/>
                </a:ext>
              </a:extLst>
            </p:cNvPr>
            <p:cNvSpPr txBox="1"/>
            <p:nvPr/>
          </p:nvSpPr>
          <p:spPr>
            <a:xfrm>
              <a:off x="7389630" y="417199"/>
              <a:ext cx="665956" cy="547839"/>
            </a:xfrm>
            <a:prstGeom prst="rect">
              <a:avLst/>
            </a:prstGeom>
            <a:noFill/>
          </p:spPr>
          <p:txBody>
            <a:bodyPr wrap="square" lIns="0" tIns="0" rIns="0" bIns="0" rtlCol="0" anchor="ctr">
              <a:noAutofit/>
            </a:bodyPr>
            <a:lstStyle/>
            <a:p>
              <a:pPr algn="ctr">
                <a:lnSpc>
                  <a:spcPct val="80000"/>
                </a:lnSpc>
              </a:pPr>
              <a:r>
                <a:rPr lang="en-US" sz="1000" b="1" dirty="0"/>
                <a:t>Mayor Greg Fischer</a:t>
              </a:r>
            </a:p>
            <a:p>
              <a:pPr algn="ctr">
                <a:lnSpc>
                  <a:spcPct val="80000"/>
                </a:lnSpc>
              </a:pPr>
              <a:r>
                <a:rPr lang="en-US" sz="800" dirty="0"/>
                <a:t>Metro Gov</a:t>
              </a:r>
            </a:p>
          </p:txBody>
        </p:sp>
        <p:pic>
          <p:nvPicPr>
            <p:cNvPr id="53" name="Graphic 52">
              <a:extLst>
                <a:ext uri="{FF2B5EF4-FFF2-40B4-BE49-F238E27FC236}">
                  <a16:creationId xmlns:a16="http://schemas.microsoft.com/office/drawing/2014/main" id="{AFAEC25C-79CB-9917-4912-2E745FD32A57}"/>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120032" y="189613"/>
              <a:ext cx="872835" cy="914399"/>
            </a:xfrm>
            <a:prstGeom prst="rect">
              <a:avLst/>
            </a:prstGeom>
          </p:spPr>
        </p:pic>
        <p:sp>
          <p:nvSpPr>
            <p:cNvPr id="54" name="TextBox 53">
              <a:extLst>
                <a:ext uri="{FF2B5EF4-FFF2-40B4-BE49-F238E27FC236}">
                  <a16:creationId xmlns:a16="http://schemas.microsoft.com/office/drawing/2014/main" id="{5CFA6C4D-81F4-6C5D-D980-50BD5C443A08}"/>
                </a:ext>
              </a:extLst>
            </p:cNvPr>
            <p:cNvSpPr txBox="1"/>
            <p:nvPr/>
          </p:nvSpPr>
          <p:spPr>
            <a:xfrm>
              <a:off x="8229754" y="492754"/>
              <a:ext cx="665956" cy="547839"/>
            </a:xfrm>
            <a:prstGeom prst="rect">
              <a:avLst/>
            </a:prstGeom>
            <a:noFill/>
          </p:spPr>
          <p:txBody>
            <a:bodyPr wrap="square" lIns="0" tIns="0" rIns="0" bIns="0" rtlCol="0" anchor="ctr">
              <a:noAutofit/>
            </a:bodyPr>
            <a:lstStyle/>
            <a:p>
              <a:pPr algn="ctr">
                <a:lnSpc>
                  <a:spcPct val="80000"/>
                </a:lnSpc>
              </a:pPr>
              <a:r>
                <a:rPr lang="en-US" sz="1000" b="1" dirty="0"/>
                <a:t>Amanda Gehring</a:t>
              </a:r>
            </a:p>
            <a:p>
              <a:pPr algn="ctr">
                <a:lnSpc>
                  <a:spcPct val="80000"/>
                </a:lnSpc>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KY Health &amp; Family</a:t>
              </a:r>
            </a:p>
            <a:p>
              <a:pPr algn="ctr">
                <a:lnSpc>
                  <a:spcPct val="80000"/>
                </a:lnSpc>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Services</a:t>
              </a:r>
            </a:p>
            <a:p>
              <a:pPr algn="ctr">
                <a:lnSpc>
                  <a:spcPct val="80000"/>
                </a:lnSpc>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pic>
          <p:nvPicPr>
            <p:cNvPr id="64" name="Graphic 63">
              <a:extLst>
                <a:ext uri="{FF2B5EF4-FFF2-40B4-BE49-F238E27FC236}">
                  <a16:creationId xmlns:a16="http://schemas.microsoft.com/office/drawing/2014/main" id="{7A728493-20A7-C8D0-7D04-C355EE705F25}"/>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960156" y="189613"/>
              <a:ext cx="872835" cy="914399"/>
            </a:xfrm>
            <a:prstGeom prst="rect">
              <a:avLst/>
            </a:prstGeom>
          </p:spPr>
        </p:pic>
        <p:sp>
          <p:nvSpPr>
            <p:cNvPr id="65" name="TextBox 64">
              <a:extLst>
                <a:ext uri="{FF2B5EF4-FFF2-40B4-BE49-F238E27FC236}">
                  <a16:creationId xmlns:a16="http://schemas.microsoft.com/office/drawing/2014/main" id="{8AE19903-585A-433A-AABA-46C3DB742A99}"/>
                </a:ext>
              </a:extLst>
            </p:cNvPr>
            <p:cNvSpPr txBox="1"/>
            <p:nvPr/>
          </p:nvSpPr>
          <p:spPr>
            <a:xfrm>
              <a:off x="9069878" y="448472"/>
              <a:ext cx="665956" cy="547839"/>
            </a:xfrm>
            <a:prstGeom prst="rect">
              <a:avLst/>
            </a:prstGeom>
            <a:noFill/>
          </p:spPr>
          <p:txBody>
            <a:bodyPr wrap="square" lIns="0" tIns="0" rIns="0" bIns="0" rtlCol="0" anchor="ctr">
              <a:noAutofit/>
            </a:bodyPr>
            <a:lstStyle/>
            <a:p>
              <a:pPr algn="ctr">
                <a:lnSpc>
                  <a:spcPct val="80000"/>
                </a:lnSpc>
              </a:pPr>
              <a:r>
                <a:rPr lang="en-US" sz="1000" b="1" dirty="0"/>
                <a:t>Aaron</a:t>
              </a:r>
            </a:p>
            <a:p>
              <a:pPr algn="ctr">
                <a:lnSpc>
                  <a:spcPct val="80000"/>
                </a:lnSpc>
              </a:pPr>
              <a:r>
                <a:rPr lang="en-US" sz="1000" b="1" dirty="0"/>
                <a:t>Thompson</a:t>
              </a:r>
            </a:p>
            <a:p>
              <a:pPr algn="ctr">
                <a:lnSpc>
                  <a:spcPct val="80000"/>
                </a:lnSpc>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KY Council on Postsecondary</a:t>
              </a:r>
            </a:p>
            <a:p>
              <a:pPr algn="ctr">
                <a:lnSpc>
                  <a:spcPct val="80000"/>
                </a:lnSpc>
                <a:defRPr/>
              </a:pPr>
              <a:r>
                <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rPr>
                <a:t>Ed. </a:t>
              </a:r>
            </a:p>
          </p:txBody>
        </p:sp>
        <p:pic>
          <p:nvPicPr>
            <p:cNvPr id="69" name="Graphic 68">
              <a:extLst>
                <a:ext uri="{FF2B5EF4-FFF2-40B4-BE49-F238E27FC236}">
                  <a16:creationId xmlns:a16="http://schemas.microsoft.com/office/drawing/2014/main" id="{FC404B7A-BB07-A61D-415E-5CB4F765C904}"/>
                </a:ext>
              </a:extLst>
            </p:cNvPr>
            <p:cNvPicPr>
              <a:picLocks noChangeAspect="1"/>
            </p:cNvPicPr>
            <p:nvPr/>
          </p:nvPicPr>
          <p:blipFill>
            <a:blip r:embed="rId8">
              <a:extLst>
                <a:ext uri="{96DAC541-7B7A-43D3-8B79-37D633B846F1}">
                  <asvg:svgBlip xmlns:asvg="http://schemas.microsoft.com/office/drawing/2016/SVG/main" r:embed="rId16"/>
                </a:ext>
              </a:extLst>
            </a:blip>
            <a:srcRect/>
            <a:stretch/>
          </p:blipFill>
          <p:spPr>
            <a:xfrm>
              <a:off x="9800280" y="189613"/>
              <a:ext cx="872835" cy="914399"/>
            </a:xfrm>
            <a:prstGeom prst="rect">
              <a:avLst/>
            </a:prstGeom>
          </p:spPr>
        </p:pic>
        <p:sp>
          <p:nvSpPr>
            <p:cNvPr id="70" name="TextBox 69">
              <a:extLst>
                <a:ext uri="{FF2B5EF4-FFF2-40B4-BE49-F238E27FC236}">
                  <a16:creationId xmlns:a16="http://schemas.microsoft.com/office/drawing/2014/main" id="{E60C903D-992B-7FF9-31F7-F6431F7550CE}"/>
                </a:ext>
              </a:extLst>
            </p:cNvPr>
            <p:cNvSpPr txBox="1"/>
            <p:nvPr/>
          </p:nvSpPr>
          <p:spPr>
            <a:xfrm>
              <a:off x="9910002" y="481365"/>
              <a:ext cx="665956" cy="547839"/>
            </a:xfrm>
            <a:prstGeom prst="rect">
              <a:avLst/>
            </a:prstGeom>
            <a:noFill/>
          </p:spPr>
          <p:txBody>
            <a:bodyPr wrap="square" lIns="0" tIns="0" rIns="0" bIns="0" rtlCol="0" anchor="ctr">
              <a:noAutofit/>
            </a:bodyPr>
            <a:lstStyle/>
            <a:p>
              <a:pPr algn="ctr">
                <a:lnSpc>
                  <a:spcPct val="80000"/>
                </a:lnSpc>
              </a:pPr>
              <a:r>
                <a:rPr lang="en-US" sz="1000" b="1" dirty="0"/>
                <a:t>Larry Benz</a:t>
              </a:r>
            </a:p>
            <a:p>
              <a:pPr algn="ctr">
                <a:lnSpc>
                  <a:spcPct val="80000"/>
                </a:lnSpc>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Confluent Health</a:t>
              </a:r>
            </a:p>
            <a:p>
              <a:pPr algn="ctr">
                <a:lnSpc>
                  <a:spcPct val="80000"/>
                </a:lnSpc>
                <a:defRPr/>
              </a:pPr>
              <a:endPar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2" name="Graphic 71">
              <a:extLst>
                <a:ext uri="{FF2B5EF4-FFF2-40B4-BE49-F238E27FC236}">
                  <a16:creationId xmlns:a16="http://schemas.microsoft.com/office/drawing/2014/main" id="{F6C90CBC-23DF-B0A0-31DC-6B61173035FF}"/>
                </a:ext>
              </a:extLst>
            </p:cNvPr>
            <p:cNvPicPr>
              <a:picLocks noChangeAspect="1"/>
            </p:cNvPicPr>
            <p:nvPr/>
          </p:nvPicPr>
          <p:blipFill>
            <a:blip r:embed="rId8">
              <a:extLst>
                <a:ext uri="{96DAC541-7B7A-43D3-8B79-37D633B846F1}">
                  <asvg:svgBlip xmlns:asvg="http://schemas.microsoft.com/office/drawing/2016/SVG/main" r:embed="rId17"/>
                </a:ext>
              </a:extLst>
            </a:blip>
            <a:srcRect/>
            <a:stretch/>
          </p:blipFill>
          <p:spPr>
            <a:xfrm>
              <a:off x="10628687" y="200207"/>
              <a:ext cx="872834" cy="914398"/>
            </a:xfrm>
            <a:prstGeom prst="rect">
              <a:avLst/>
            </a:prstGeom>
          </p:spPr>
        </p:pic>
        <p:sp>
          <p:nvSpPr>
            <p:cNvPr id="73" name="TextBox 72">
              <a:extLst>
                <a:ext uri="{FF2B5EF4-FFF2-40B4-BE49-F238E27FC236}">
                  <a16:creationId xmlns:a16="http://schemas.microsoft.com/office/drawing/2014/main" id="{4A40C5CD-C7CF-D106-9EEA-8B45E357651A}"/>
                </a:ext>
              </a:extLst>
            </p:cNvPr>
            <p:cNvSpPr txBox="1"/>
            <p:nvPr/>
          </p:nvSpPr>
          <p:spPr>
            <a:xfrm>
              <a:off x="10745245" y="470321"/>
              <a:ext cx="669056" cy="547839"/>
            </a:xfrm>
            <a:prstGeom prst="rect">
              <a:avLst/>
            </a:prstGeom>
            <a:noFill/>
          </p:spPr>
          <p:txBody>
            <a:bodyPr wrap="square" lIns="0" tIns="0" rIns="0" bIns="0" rtlCol="0" anchor="ctr">
              <a:noAutofit/>
            </a:bodyPr>
            <a:lstStyle/>
            <a:p>
              <a:pPr algn="ctr">
                <a:lnSpc>
                  <a:spcPct val="80000"/>
                </a:lnSpc>
              </a:pPr>
              <a:r>
                <a:rPr lang="en-US" sz="1000" b="1" dirty="0"/>
                <a:t>Pedro Bryant</a:t>
              </a:r>
            </a:p>
            <a:p>
              <a:pPr algn="ctr">
                <a:lnSpc>
                  <a:spcPct val="80000"/>
                </a:lnSpc>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Republic </a:t>
              </a:r>
              <a:b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Bank</a:t>
              </a:r>
            </a:p>
            <a:p>
              <a:pPr algn="ctr">
                <a:lnSpc>
                  <a:spcPct val="80000"/>
                </a:lnSpc>
                <a:defRPr/>
              </a:pPr>
              <a:endParaRPr kumimoji="0" lang="en-US" sz="7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5" name="Graphic 74">
              <a:extLst>
                <a:ext uri="{FF2B5EF4-FFF2-40B4-BE49-F238E27FC236}">
                  <a16:creationId xmlns:a16="http://schemas.microsoft.com/office/drawing/2014/main" id="{34CAAE42-EE0B-7ED3-A16A-C11AB4F78544}"/>
                </a:ext>
              </a:extLst>
            </p:cNvPr>
            <p:cNvPicPr>
              <a:picLocks noChangeAspect="1"/>
            </p:cNvPicPr>
            <p:nvPr/>
          </p:nvPicPr>
          <p:blipFill>
            <a:blip r:embed="rId8">
              <a:extLst>
                <a:ext uri="{96DAC541-7B7A-43D3-8B79-37D633B846F1}">
                  <asvg:svgBlip xmlns:asvg="http://schemas.microsoft.com/office/drawing/2016/SVG/main" r:embed="rId17"/>
                </a:ext>
              </a:extLst>
            </a:blip>
            <a:srcRect/>
            <a:stretch/>
          </p:blipFill>
          <p:spPr>
            <a:xfrm rot="5400000">
              <a:off x="10635347" y="1000798"/>
              <a:ext cx="872834" cy="914398"/>
            </a:xfrm>
            <a:prstGeom prst="rect">
              <a:avLst/>
            </a:prstGeom>
          </p:spPr>
        </p:pic>
        <p:sp>
          <p:nvSpPr>
            <p:cNvPr id="76" name="TextBox 75">
              <a:extLst>
                <a:ext uri="{FF2B5EF4-FFF2-40B4-BE49-F238E27FC236}">
                  <a16:creationId xmlns:a16="http://schemas.microsoft.com/office/drawing/2014/main" id="{7128D77A-985C-E45A-65B6-3C5A949BC03C}"/>
                </a:ext>
              </a:extLst>
            </p:cNvPr>
            <p:cNvSpPr txBox="1"/>
            <p:nvPr/>
          </p:nvSpPr>
          <p:spPr>
            <a:xfrm>
              <a:off x="10712273" y="1228095"/>
              <a:ext cx="615665" cy="547839"/>
            </a:xfrm>
            <a:prstGeom prst="rect">
              <a:avLst/>
            </a:prstGeom>
            <a:noFill/>
          </p:spPr>
          <p:txBody>
            <a:bodyPr wrap="square" lIns="0" tIns="0" rIns="0" bIns="0" rtlCol="0" anchor="ctr">
              <a:noAutofit/>
            </a:bodyPr>
            <a:lstStyle/>
            <a:p>
              <a:pPr algn="ctr">
                <a:lnSpc>
                  <a:spcPct val="80000"/>
                </a:lnSpc>
              </a:pPr>
              <a:r>
                <a:rPr lang="en-US" sz="1000" b="1" dirty="0"/>
                <a:t>Tony Georges</a:t>
              </a:r>
            </a:p>
            <a:p>
              <a:pPr algn="ctr">
                <a:lnSpc>
                  <a:spcPct val="80000"/>
                </a:lnSpc>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UPS</a:t>
              </a:r>
            </a:p>
          </p:txBody>
        </p:sp>
        <p:pic>
          <p:nvPicPr>
            <p:cNvPr id="78" name="Graphic 77">
              <a:extLst>
                <a:ext uri="{FF2B5EF4-FFF2-40B4-BE49-F238E27FC236}">
                  <a16:creationId xmlns:a16="http://schemas.microsoft.com/office/drawing/2014/main" id="{45B8060A-7A3A-D725-DD16-90AA91E00CFE}"/>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rot="5400000">
              <a:off x="10635347" y="1794666"/>
              <a:ext cx="872834" cy="914398"/>
            </a:xfrm>
            <a:prstGeom prst="rect">
              <a:avLst/>
            </a:prstGeom>
          </p:spPr>
        </p:pic>
        <p:sp>
          <p:nvSpPr>
            <p:cNvPr id="79" name="TextBox 78">
              <a:extLst>
                <a:ext uri="{FF2B5EF4-FFF2-40B4-BE49-F238E27FC236}">
                  <a16:creationId xmlns:a16="http://schemas.microsoft.com/office/drawing/2014/main" id="{EB8D5D29-0D59-D2BC-B92F-376122386184}"/>
                </a:ext>
              </a:extLst>
            </p:cNvPr>
            <p:cNvSpPr txBox="1"/>
            <p:nvPr/>
          </p:nvSpPr>
          <p:spPr>
            <a:xfrm>
              <a:off x="10712273" y="1977945"/>
              <a:ext cx="615665" cy="547839"/>
            </a:xfrm>
            <a:prstGeom prst="rect">
              <a:avLst/>
            </a:prstGeom>
            <a:noFill/>
          </p:spPr>
          <p:txBody>
            <a:bodyPr wrap="square" lIns="0" tIns="0" rIns="0" bIns="0" rtlCol="0" anchor="ctr">
              <a:noAutofit/>
            </a:bodyPr>
            <a:lstStyle/>
            <a:p>
              <a:pPr algn="ctr">
                <a:lnSpc>
                  <a:spcPct val="80000"/>
                </a:lnSpc>
              </a:pPr>
              <a:r>
                <a:rPr lang="en-US" sz="1000" b="1" dirty="0"/>
                <a:t>Audwin Helton</a:t>
              </a:r>
            </a:p>
            <a:p>
              <a:pPr algn="ctr">
                <a:lnSpc>
                  <a:spcPct val="90000"/>
                </a:lnSpc>
              </a:pPr>
              <a:r>
                <a:rPr lang="en-US" sz="800" dirty="0">
                  <a:latin typeface="Arial" panose="020B0604020202020204" pitchFamily="34" charset="0"/>
                  <a:cs typeface="Arial" panose="020B0604020202020204" pitchFamily="34" charset="0"/>
                </a:rPr>
                <a:t>15,000</a:t>
              </a:r>
            </a:p>
            <a:p>
              <a:pPr algn="ctr">
                <a:lnSpc>
                  <a:spcPct val="90000"/>
                </a:lnSpc>
              </a:pPr>
              <a:r>
                <a:rPr lang="en-US" sz="800" dirty="0">
                  <a:latin typeface="Arial" panose="020B0604020202020204" pitchFamily="34" charset="0"/>
                  <a:cs typeface="Arial" panose="020B0604020202020204" pitchFamily="34" charset="0"/>
                </a:rPr>
                <a:t>Degrees</a:t>
              </a:r>
            </a:p>
          </p:txBody>
        </p:sp>
        <p:pic>
          <p:nvPicPr>
            <p:cNvPr id="81" name="Graphic 80">
              <a:extLst>
                <a:ext uri="{FF2B5EF4-FFF2-40B4-BE49-F238E27FC236}">
                  <a16:creationId xmlns:a16="http://schemas.microsoft.com/office/drawing/2014/main" id="{F8483672-E7BE-AD74-8222-7FA8EAD4EE04}"/>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rot="5400000">
              <a:off x="10635347" y="2588534"/>
              <a:ext cx="872834" cy="914398"/>
            </a:xfrm>
            <a:prstGeom prst="rect">
              <a:avLst/>
            </a:prstGeom>
          </p:spPr>
        </p:pic>
        <p:sp>
          <p:nvSpPr>
            <p:cNvPr id="82" name="TextBox 81">
              <a:extLst>
                <a:ext uri="{FF2B5EF4-FFF2-40B4-BE49-F238E27FC236}">
                  <a16:creationId xmlns:a16="http://schemas.microsoft.com/office/drawing/2014/main" id="{BFB74B88-136C-8F00-A024-9CD6F25CFC36}"/>
                </a:ext>
              </a:extLst>
            </p:cNvPr>
            <p:cNvSpPr txBox="1"/>
            <p:nvPr/>
          </p:nvSpPr>
          <p:spPr>
            <a:xfrm>
              <a:off x="10712273" y="2771813"/>
              <a:ext cx="615665" cy="547839"/>
            </a:xfrm>
            <a:prstGeom prst="rect">
              <a:avLst/>
            </a:prstGeom>
            <a:noFill/>
          </p:spPr>
          <p:txBody>
            <a:bodyPr wrap="square" lIns="0" tIns="0" rIns="0" bIns="0" rtlCol="0" anchor="ctr">
              <a:noAutofit/>
            </a:bodyPr>
            <a:lstStyle/>
            <a:p>
              <a:pPr algn="ctr">
                <a:lnSpc>
                  <a:spcPct val="80000"/>
                </a:lnSpc>
              </a:pPr>
              <a:r>
                <a:rPr lang="en-US" sz="1000" b="1" dirty="0"/>
                <a:t>Alice Houston</a:t>
              </a:r>
            </a:p>
            <a:p>
              <a:pPr algn="ctr">
                <a:lnSpc>
                  <a:spcPct val="90000"/>
                </a:lnSpc>
              </a:pPr>
              <a:r>
                <a:rPr lang="en-US" sz="800" dirty="0">
                  <a:latin typeface="Arial" panose="020B0604020202020204" pitchFamily="34" charset="0"/>
                  <a:cs typeface="Arial" panose="020B0604020202020204" pitchFamily="34" charset="0"/>
                </a:rPr>
                <a:t>15,000</a:t>
              </a:r>
            </a:p>
            <a:p>
              <a:pPr algn="ctr">
                <a:lnSpc>
                  <a:spcPct val="90000"/>
                </a:lnSpc>
              </a:pPr>
              <a:r>
                <a:rPr lang="en-US" sz="800" dirty="0">
                  <a:latin typeface="Arial" panose="020B0604020202020204" pitchFamily="34" charset="0"/>
                  <a:cs typeface="Arial" panose="020B0604020202020204" pitchFamily="34" charset="0"/>
                </a:rPr>
                <a:t>Degrees</a:t>
              </a:r>
            </a:p>
          </p:txBody>
        </p:sp>
        <p:pic>
          <p:nvPicPr>
            <p:cNvPr id="84" name="Graphic 83">
              <a:extLst>
                <a:ext uri="{FF2B5EF4-FFF2-40B4-BE49-F238E27FC236}">
                  <a16:creationId xmlns:a16="http://schemas.microsoft.com/office/drawing/2014/main" id="{FCD973B2-2D79-1378-ECEE-164B8F1454C8}"/>
                </a:ext>
              </a:extLst>
            </p:cNvPr>
            <p:cNvPicPr>
              <a:picLocks noChangeAspect="1"/>
            </p:cNvPicPr>
            <p:nvPr/>
          </p:nvPicPr>
          <p:blipFill>
            <a:blip r:embed="rId8">
              <a:extLst>
                <a:ext uri="{96DAC541-7B7A-43D3-8B79-37D633B846F1}">
                  <asvg:svgBlip xmlns:asvg="http://schemas.microsoft.com/office/drawing/2016/SVG/main" r:embed="rId17"/>
                </a:ext>
              </a:extLst>
            </a:blip>
            <a:srcRect/>
            <a:stretch/>
          </p:blipFill>
          <p:spPr>
            <a:xfrm rot="5400000">
              <a:off x="10635347" y="3382402"/>
              <a:ext cx="872834" cy="914398"/>
            </a:xfrm>
            <a:prstGeom prst="rect">
              <a:avLst/>
            </a:prstGeom>
          </p:spPr>
        </p:pic>
        <p:sp>
          <p:nvSpPr>
            <p:cNvPr id="85" name="TextBox 84">
              <a:extLst>
                <a:ext uri="{FF2B5EF4-FFF2-40B4-BE49-F238E27FC236}">
                  <a16:creationId xmlns:a16="http://schemas.microsoft.com/office/drawing/2014/main" id="{79206F99-65CE-4B04-33F3-64B37B27DE0A}"/>
                </a:ext>
              </a:extLst>
            </p:cNvPr>
            <p:cNvSpPr txBox="1"/>
            <p:nvPr/>
          </p:nvSpPr>
          <p:spPr>
            <a:xfrm>
              <a:off x="10712273" y="3565681"/>
              <a:ext cx="615665" cy="547839"/>
            </a:xfrm>
            <a:prstGeom prst="rect">
              <a:avLst/>
            </a:prstGeom>
            <a:noFill/>
          </p:spPr>
          <p:txBody>
            <a:bodyPr wrap="square" lIns="0" tIns="0" rIns="0" bIns="0" rtlCol="0" anchor="ctr">
              <a:noAutofit/>
            </a:bodyPr>
            <a:lstStyle/>
            <a:p>
              <a:pPr algn="ctr">
                <a:lnSpc>
                  <a:spcPct val="80000"/>
                </a:lnSpc>
              </a:pPr>
              <a:r>
                <a:rPr lang="en-US" sz="1000" b="1" dirty="0"/>
                <a:t>Ankur Gopal </a:t>
              </a:r>
              <a:r>
                <a:rPr lang="en-US" sz="800" dirty="0"/>
                <a:t>Interapt</a:t>
              </a:r>
            </a:p>
          </p:txBody>
        </p:sp>
        <p:pic>
          <p:nvPicPr>
            <p:cNvPr id="87" name="Graphic 86">
              <a:extLst>
                <a:ext uri="{FF2B5EF4-FFF2-40B4-BE49-F238E27FC236}">
                  <a16:creationId xmlns:a16="http://schemas.microsoft.com/office/drawing/2014/main" id="{15500967-A96E-122F-4F2A-EB494A2612C8}"/>
                </a:ext>
              </a:extLst>
            </p:cNvPr>
            <p:cNvPicPr>
              <a:picLocks noChangeAspect="1"/>
            </p:cNvPicPr>
            <p:nvPr/>
          </p:nvPicPr>
          <p:blipFill>
            <a:blip r:embed="rId8">
              <a:extLst>
                <a:ext uri="{96DAC541-7B7A-43D3-8B79-37D633B846F1}">
                  <asvg:svgBlip xmlns:asvg="http://schemas.microsoft.com/office/drawing/2016/SVG/main" r:embed="rId17"/>
                </a:ext>
              </a:extLst>
            </a:blip>
            <a:srcRect/>
            <a:stretch/>
          </p:blipFill>
          <p:spPr>
            <a:xfrm rot="5400000">
              <a:off x="10635347" y="4176271"/>
              <a:ext cx="872834" cy="914398"/>
            </a:xfrm>
            <a:prstGeom prst="rect">
              <a:avLst/>
            </a:prstGeom>
          </p:spPr>
        </p:pic>
        <p:sp>
          <p:nvSpPr>
            <p:cNvPr id="88" name="TextBox 87">
              <a:extLst>
                <a:ext uri="{FF2B5EF4-FFF2-40B4-BE49-F238E27FC236}">
                  <a16:creationId xmlns:a16="http://schemas.microsoft.com/office/drawing/2014/main" id="{B9EB158F-455A-6D5B-EAF5-C3A656EB9520}"/>
                </a:ext>
              </a:extLst>
            </p:cNvPr>
            <p:cNvSpPr txBox="1"/>
            <p:nvPr/>
          </p:nvSpPr>
          <p:spPr>
            <a:xfrm>
              <a:off x="10712273" y="4359550"/>
              <a:ext cx="615665" cy="547839"/>
            </a:xfrm>
            <a:prstGeom prst="rect">
              <a:avLst/>
            </a:prstGeom>
            <a:noFill/>
          </p:spPr>
          <p:txBody>
            <a:bodyPr wrap="square" lIns="0" tIns="0" rIns="0" bIns="0" rtlCol="0" anchor="ctr">
              <a:noAutofit/>
            </a:bodyPr>
            <a:lstStyle/>
            <a:p>
              <a:pPr algn="ctr">
                <a:lnSpc>
                  <a:spcPct val="80000"/>
                </a:lnSpc>
              </a:pPr>
              <a:r>
                <a:rPr lang="en-US" sz="1000" b="1" dirty="0"/>
                <a:t>Mark Lagestee </a:t>
              </a:r>
              <a:r>
                <a:rPr lang="en-US" sz="800" dirty="0"/>
                <a:t>YUM Brands</a:t>
              </a:r>
            </a:p>
          </p:txBody>
        </p:sp>
        <p:pic>
          <p:nvPicPr>
            <p:cNvPr id="92" name="Graphic 91">
              <a:extLst>
                <a:ext uri="{FF2B5EF4-FFF2-40B4-BE49-F238E27FC236}">
                  <a16:creationId xmlns:a16="http://schemas.microsoft.com/office/drawing/2014/main" id="{15B6A1DC-4998-484B-A03B-3A4EDE979C0A}"/>
                </a:ext>
              </a:extLst>
            </p:cNvPr>
            <p:cNvPicPr>
              <a:picLocks noChangeAspect="1"/>
            </p:cNvPicPr>
            <p:nvPr/>
          </p:nvPicPr>
          <p:blipFill>
            <a:blip r:embed="rId8">
              <a:extLst>
                <a:ext uri="{96DAC541-7B7A-43D3-8B79-37D633B846F1}">
                  <asvg:svgBlip xmlns:asvg="http://schemas.microsoft.com/office/drawing/2016/SVG/main" r:embed="rId16"/>
                </a:ext>
              </a:extLst>
            </a:blip>
            <a:srcRect/>
            <a:stretch/>
          </p:blipFill>
          <p:spPr>
            <a:xfrm rot="10800000">
              <a:off x="9848150" y="4704655"/>
              <a:ext cx="872835" cy="914398"/>
            </a:xfrm>
            <a:prstGeom prst="rect">
              <a:avLst/>
            </a:prstGeom>
          </p:spPr>
        </p:pic>
        <p:sp>
          <p:nvSpPr>
            <p:cNvPr id="95" name="TextBox 94">
              <a:extLst>
                <a:ext uri="{FF2B5EF4-FFF2-40B4-BE49-F238E27FC236}">
                  <a16:creationId xmlns:a16="http://schemas.microsoft.com/office/drawing/2014/main" id="{C5A9F5DF-5FB5-04A3-E7C4-D4D1A4802754}"/>
                </a:ext>
              </a:extLst>
            </p:cNvPr>
            <p:cNvSpPr txBox="1"/>
            <p:nvPr/>
          </p:nvSpPr>
          <p:spPr>
            <a:xfrm>
              <a:off x="9975667" y="4852425"/>
              <a:ext cx="615665" cy="547839"/>
            </a:xfrm>
            <a:prstGeom prst="rect">
              <a:avLst/>
            </a:prstGeom>
            <a:noFill/>
          </p:spPr>
          <p:txBody>
            <a:bodyPr wrap="square" lIns="0" tIns="0" rIns="0" bIns="0" rtlCol="0" anchor="ctr">
              <a:noAutofit/>
            </a:bodyPr>
            <a:lstStyle/>
            <a:p>
              <a:pPr algn="ctr">
                <a:lnSpc>
                  <a:spcPct val="80000"/>
                </a:lnSpc>
              </a:pPr>
              <a:r>
                <a:rPr lang="en-US" sz="1000" b="1" dirty="0"/>
                <a:t>Joe Reeves</a:t>
              </a:r>
            </a:p>
            <a:p>
              <a:pPr algn="ctr">
                <a:lnSpc>
                  <a:spcPct val="80000"/>
                </a:lnSpc>
              </a:pPr>
              <a:r>
                <a:rPr lang="en-US" sz="800" dirty="0"/>
                <a:t>ARGI</a:t>
              </a:r>
            </a:p>
            <a:p>
              <a:pPr algn="ctr">
                <a:lnSpc>
                  <a:spcPct val="80000"/>
                </a:lnSpc>
              </a:pPr>
              <a:r>
                <a:rPr lang="en-US" sz="800" dirty="0"/>
                <a:t>Financial</a:t>
              </a:r>
            </a:p>
            <a:p>
              <a:pPr algn="ctr">
                <a:lnSpc>
                  <a:spcPct val="80000"/>
                </a:lnSpc>
              </a:pPr>
              <a:r>
                <a:rPr lang="en-US" sz="800" dirty="0"/>
                <a:t>Group</a:t>
              </a:r>
            </a:p>
          </p:txBody>
        </p:sp>
        <p:pic>
          <p:nvPicPr>
            <p:cNvPr id="105" name="Graphic 104">
              <a:extLst>
                <a:ext uri="{FF2B5EF4-FFF2-40B4-BE49-F238E27FC236}">
                  <a16:creationId xmlns:a16="http://schemas.microsoft.com/office/drawing/2014/main" id="{FD36537E-27F0-D18A-2A18-6EEA96766025}"/>
                </a:ext>
              </a:extLst>
            </p:cNvPr>
            <p:cNvPicPr>
              <a:picLocks noChangeAspect="1"/>
            </p:cNvPicPr>
            <p:nvPr/>
          </p:nvPicPr>
          <p:blipFill>
            <a:blip r:embed="rId8">
              <a:extLst>
                <a:ext uri="{96DAC541-7B7A-43D3-8B79-37D633B846F1}">
                  <asvg:svgBlip xmlns:asvg="http://schemas.microsoft.com/office/drawing/2016/SVG/main" r:embed="rId16"/>
                </a:ext>
              </a:extLst>
            </a:blip>
            <a:srcRect/>
            <a:stretch/>
          </p:blipFill>
          <p:spPr>
            <a:xfrm rot="10800000">
              <a:off x="9070870" y="4704655"/>
              <a:ext cx="872835" cy="914398"/>
            </a:xfrm>
            <a:prstGeom prst="rect">
              <a:avLst/>
            </a:prstGeom>
          </p:spPr>
        </p:pic>
        <p:sp>
          <p:nvSpPr>
            <p:cNvPr id="106" name="TextBox 105">
              <a:extLst>
                <a:ext uri="{FF2B5EF4-FFF2-40B4-BE49-F238E27FC236}">
                  <a16:creationId xmlns:a16="http://schemas.microsoft.com/office/drawing/2014/main" id="{3A032474-B093-68D7-9D68-3AF6AC3B7507}"/>
                </a:ext>
              </a:extLst>
            </p:cNvPr>
            <p:cNvSpPr txBox="1"/>
            <p:nvPr/>
          </p:nvSpPr>
          <p:spPr>
            <a:xfrm>
              <a:off x="9198387" y="4852425"/>
              <a:ext cx="615665" cy="547839"/>
            </a:xfrm>
            <a:prstGeom prst="rect">
              <a:avLst/>
            </a:prstGeom>
            <a:noFill/>
          </p:spPr>
          <p:txBody>
            <a:bodyPr wrap="square" lIns="0" tIns="0" rIns="0" bIns="0" rtlCol="0" anchor="ctr">
              <a:noAutofit/>
            </a:bodyPr>
            <a:lstStyle/>
            <a:p>
              <a:pPr algn="ctr">
                <a:lnSpc>
                  <a:spcPct val="80000"/>
                </a:lnSpc>
              </a:pPr>
              <a:r>
                <a:rPr lang="en-US" sz="1000" b="1" dirty="0"/>
                <a:t>Tony Zipple</a:t>
              </a:r>
            </a:p>
            <a:p>
              <a:pPr algn="ctr">
                <a:lnSpc>
                  <a:spcPct val="80000"/>
                </a:lnSpc>
              </a:pPr>
              <a:r>
                <a:rPr lang="en-US" sz="800" dirty="0"/>
                <a:t>ARGI</a:t>
              </a:r>
            </a:p>
            <a:p>
              <a:pPr algn="ctr">
                <a:lnSpc>
                  <a:spcPct val="80000"/>
                </a:lnSpc>
              </a:pPr>
              <a:r>
                <a:rPr lang="en-US" sz="800" dirty="0"/>
                <a:t>Silverflux</a:t>
              </a:r>
            </a:p>
          </p:txBody>
        </p:sp>
        <p:pic>
          <p:nvPicPr>
            <p:cNvPr id="108" name="Graphic 107">
              <a:extLst>
                <a:ext uri="{FF2B5EF4-FFF2-40B4-BE49-F238E27FC236}">
                  <a16:creationId xmlns:a16="http://schemas.microsoft.com/office/drawing/2014/main" id="{0C05A2CD-29EE-52B1-A5C2-53699B4B92F8}"/>
                </a:ext>
              </a:extLst>
            </p:cNvPr>
            <p:cNvPicPr>
              <a:picLocks noChangeAspect="1"/>
            </p:cNvPicPr>
            <p:nvPr/>
          </p:nvPicPr>
          <p:blipFill>
            <a:blip r:embed="rId8">
              <a:extLst>
                <a:ext uri="{96DAC541-7B7A-43D3-8B79-37D633B846F1}">
                  <asvg:svgBlip xmlns:asvg="http://schemas.microsoft.com/office/drawing/2016/SVG/main" r:embed="rId16"/>
                </a:ext>
              </a:extLst>
            </a:blip>
            <a:srcRect/>
            <a:stretch/>
          </p:blipFill>
          <p:spPr>
            <a:xfrm rot="10800000">
              <a:off x="8293593" y="4704655"/>
              <a:ext cx="872835" cy="914398"/>
            </a:xfrm>
            <a:prstGeom prst="rect">
              <a:avLst/>
            </a:prstGeom>
          </p:spPr>
        </p:pic>
        <p:sp>
          <p:nvSpPr>
            <p:cNvPr id="109" name="TextBox 108">
              <a:extLst>
                <a:ext uri="{FF2B5EF4-FFF2-40B4-BE49-F238E27FC236}">
                  <a16:creationId xmlns:a16="http://schemas.microsoft.com/office/drawing/2014/main" id="{B1C25533-635C-A0B5-5627-27002C573073}"/>
                </a:ext>
              </a:extLst>
            </p:cNvPr>
            <p:cNvSpPr txBox="1"/>
            <p:nvPr/>
          </p:nvSpPr>
          <p:spPr>
            <a:xfrm>
              <a:off x="8421110" y="4852425"/>
              <a:ext cx="615665" cy="547839"/>
            </a:xfrm>
            <a:prstGeom prst="rect">
              <a:avLst/>
            </a:prstGeom>
            <a:noFill/>
          </p:spPr>
          <p:txBody>
            <a:bodyPr wrap="square" lIns="0" tIns="0" rIns="0" bIns="0" rtlCol="0" anchor="ctr">
              <a:noAutofit/>
            </a:bodyPr>
            <a:lstStyle/>
            <a:p>
              <a:pPr algn="ctr">
                <a:lnSpc>
                  <a:spcPct val="80000"/>
                </a:lnSpc>
              </a:pPr>
              <a:r>
                <a:rPr lang="en-US" sz="1000" b="1" dirty="0"/>
                <a:t>Sarah Davasher-Wisdom</a:t>
              </a:r>
            </a:p>
            <a:p>
              <a:pPr algn="ctr">
                <a:lnSpc>
                  <a:spcPct val="80000"/>
                </a:lnSpc>
              </a:pPr>
              <a:r>
                <a:rPr lang="en-US" sz="800" dirty="0"/>
                <a:t>GLI</a:t>
              </a:r>
            </a:p>
          </p:txBody>
        </p:sp>
        <p:pic>
          <p:nvPicPr>
            <p:cNvPr id="122" name="Graphic 121">
              <a:extLst>
                <a:ext uri="{FF2B5EF4-FFF2-40B4-BE49-F238E27FC236}">
                  <a16:creationId xmlns:a16="http://schemas.microsoft.com/office/drawing/2014/main" id="{432CA966-1730-CF3C-4DDC-5A6417622E52}"/>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10800000">
              <a:off x="7516316" y="4704655"/>
              <a:ext cx="872835" cy="914398"/>
            </a:xfrm>
            <a:prstGeom prst="rect">
              <a:avLst/>
            </a:prstGeom>
          </p:spPr>
        </p:pic>
        <p:sp>
          <p:nvSpPr>
            <p:cNvPr id="125" name="TextBox 124">
              <a:extLst>
                <a:ext uri="{FF2B5EF4-FFF2-40B4-BE49-F238E27FC236}">
                  <a16:creationId xmlns:a16="http://schemas.microsoft.com/office/drawing/2014/main" id="{2B70F29D-F154-CAC8-E999-B1082868BCCA}"/>
                </a:ext>
              </a:extLst>
            </p:cNvPr>
            <p:cNvSpPr txBox="1"/>
            <p:nvPr/>
          </p:nvSpPr>
          <p:spPr>
            <a:xfrm>
              <a:off x="7643833" y="4852425"/>
              <a:ext cx="615665" cy="547839"/>
            </a:xfrm>
            <a:prstGeom prst="rect">
              <a:avLst/>
            </a:prstGeom>
            <a:noFill/>
          </p:spPr>
          <p:txBody>
            <a:bodyPr wrap="square" lIns="0" tIns="0" rIns="0" bIns="0" rtlCol="0" anchor="ctr">
              <a:noAutofit/>
            </a:bodyPr>
            <a:lstStyle/>
            <a:p>
              <a:pPr algn="ctr">
                <a:lnSpc>
                  <a:spcPct val="80000"/>
                </a:lnSpc>
              </a:pPr>
              <a:r>
                <a:rPr lang="en-US" sz="1000" b="1" dirty="0"/>
                <a:t>Marian Vasser</a:t>
              </a:r>
            </a:p>
            <a:p>
              <a:pPr algn="ctr">
                <a:lnSpc>
                  <a:spcPct val="80000"/>
                </a:lnSpc>
              </a:pPr>
              <a:r>
                <a:rPr lang="en-US" sz="800" dirty="0"/>
                <a:t>U of</a:t>
              </a:r>
            </a:p>
            <a:p>
              <a:pPr algn="ctr">
                <a:lnSpc>
                  <a:spcPct val="80000"/>
                </a:lnSpc>
              </a:pPr>
              <a:r>
                <a:rPr lang="en-US" sz="800" dirty="0"/>
                <a:t>Louisville</a:t>
              </a:r>
            </a:p>
          </p:txBody>
        </p:sp>
        <p:pic>
          <p:nvPicPr>
            <p:cNvPr id="145" name="Graphic 144">
              <a:extLst>
                <a:ext uri="{FF2B5EF4-FFF2-40B4-BE49-F238E27FC236}">
                  <a16:creationId xmlns:a16="http://schemas.microsoft.com/office/drawing/2014/main" id="{021812B1-B139-8EBC-69BA-E1D2618DA29A}"/>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10800000">
              <a:off x="6739039" y="4704655"/>
              <a:ext cx="872835" cy="914398"/>
            </a:xfrm>
            <a:prstGeom prst="rect">
              <a:avLst/>
            </a:prstGeom>
          </p:spPr>
        </p:pic>
        <p:sp>
          <p:nvSpPr>
            <p:cNvPr id="150" name="TextBox 149">
              <a:extLst>
                <a:ext uri="{FF2B5EF4-FFF2-40B4-BE49-F238E27FC236}">
                  <a16:creationId xmlns:a16="http://schemas.microsoft.com/office/drawing/2014/main" id="{DB76D03A-54CD-2977-1C5F-B5DEB5FF3F95}"/>
                </a:ext>
              </a:extLst>
            </p:cNvPr>
            <p:cNvSpPr txBox="1"/>
            <p:nvPr/>
          </p:nvSpPr>
          <p:spPr>
            <a:xfrm>
              <a:off x="6866556" y="4852425"/>
              <a:ext cx="615665" cy="547839"/>
            </a:xfrm>
            <a:prstGeom prst="rect">
              <a:avLst/>
            </a:prstGeom>
            <a:noFill/>
          </p:spPr>
          <p:txBody>
            <a:bodyPr wrap="square" lIns="0" tIns="0" rIns="0" bIns="0" rtlCol="0" anchor="ctr">
              <a:noAutofit/>
            </a:bodyPr>
            <a:lstStyle/>
            <a:p>
              <a:pPr algn="ctr">
                <a:lnSpc>
                  <a:spcPct val="80000"/>
                </a:lnSpc>
              </a:pPr>
              <a:r>
                <a:rPr lang="en-US" sz="1000" b="1" dirty="0"/>
                <a:t>Amy Lingo</a:t>
              </a:r>
            </a:p>
            <a:p>
              <a:pPr algn="ctr">
                <a:lnSpc>
                  <a:spcPct val="80000"/>
                </a:lnSpc>
              </a:pPr>
              <a:r>
                <a:rPr lang="en-US" sz="800" dirty="0"/>
                <a:t>U of</a:t>
              </a:r>
            </a:p>
            <a:p>
              <a:pPr algn="ctr">
                <a:lnSpc>
                  <a:spcPct val="80000"/>
                </a:lnSpc>
              </a:pPr>
              <a:r>
                <a:rPr lang="en-US" sz="800" dirty="0"/>
                <a:t>Louisville</a:t>
              </a:r>
            </a:p>
          </p:txBody>
        </p:sp>
        <p:pic>
          <p:nvPicPr>
            <p:cNvPr id="167" name="Graphic 166">
              <a:extLst>
                <a:ext uri="{FF2B5EF4-FFF2-40B4-BE49-F238E27FC236}">
                  <a16:creationId xmlns:a16="http://schemas.microsoft.com/office/drawing/2014/main" id="{11BC5BF1-25BE-25A4-6DB4-D84DCA299170}"/>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10800000">
              <a:off x="5961762" y="4704655"/>
              <a:ext cx="872835" cy="914398"/>
            </a:xfrm>
            <a:prstGeom prst="rect">
              <a:avLst/>
            </a:prstGeom>
          </p:spPr>
        </p:pic>
        <p:sp>
          <p:nvSpPr>
            <p:cNvPr id="168" name="TextBox 167">
              <a:extLst>
                <a:ext uri="{FF2B5EF4-FFF2-40B4-BE49-F238E27FC236}">
                  <a16:creationId xmlns:a16="http://schemas.microsoft.com/office/drawing/2014/main" id="{67D74F7D-69A2-7A2B-794D-06DAC247CCB8}"/>
                </a:ext>
              </a:extLst>
            </p:cNvPr>
            <p:cNvSpPr txBox="1"/>
            <p:nvPr/>
          </p:nvSpPr>
          <p:spPr>
            <a:xfrm>
              <a:off x="6089279" y="4852425"/>
              <a:ext cx="615665" cy="547839"/>
            </a:xfrm>
            <a:prstGeom prst="rect">
              <a:avLst/>
            </a:prstGeom>
            <a:noFill/>
          </p:spPr>
          <p:txBody>
            <a:bodyPr wrap="square" lIns="0" tIns="0" rIns="0" bIns="0" rtlCol="0" anchor="ctr">
              <a:noAutofit/>
            </a:bodyPr>
            <a:lstStyle/>
            <a:p>
              <a:pPr algn="ctr">
                <a:lnSpc>
                  <a:spcPct val="80000"/>
                </a:lnSpc>
              </a:pPr>
              <a:r>
                <a:rPr lang="en-US" sz="1000" b="1" dirty="0"/>
                <a:t>Ryan Combs</a:t>
              </a:r>
            </a:p>
            <a:p>
              <a:pPr algn="ctr">
                <a:lnSpc>
                  <a:spcPct val="80000"/>
                </a:lnSpc>
              </a:pPr>
              <a:r>
                <a:rPr lang="en-US" sz="800" dirty="0"/>
                <a:t>U of</a:t>
              </a:r>
            </a:p>
            <a:p>
              <a:pPr algn="ctr">
                <a:lnSpc>
                  <a:spcPct val="80000"/>
                </a:lnSpc>
              </a:pPr>
              <a:r>
                <a:rPr lang="en-US" sz="800" dirty="0"/>
                <a:t>Louisville</a:t>
              </a:r>
            </a:p>
          </p:txBody>
        </p:sp>
        <p:pic>
          <p:nvPicPr>
            <p:cNvPr id="170" name="Graphic 169">
              <a:extLst>
                <a:ext uri="{FF2B5EF4-FFF2-40B4-BE49-F238E27FC236}">
                  <a16:creationId xmlns:a16="http://schemas.microsoft.com/office/drawing/2014/main" id="{B96237D0-192F-3854-9DBD-51E076346DAD}"/>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10800000">
              <a:off x="5184485" y="4704655"/>
              <a:ext cx="872835" cy="914398"/>
            </a:xfrm>
            <a:prstGeom prst="rect">
              <a:avLst/>
            </a:prstGeom>
          </p:spPr>
        </p:pic>
        <p:sp>
          <p:nvSpPr>
            <p:cNvPr id="171" name="TextBox 170">
              <a:extLst>
                <a:ext uri="{FF2B5EF4-FFF2-40B4-BE49-F238E27FC236}">
                  <a16:creationId xmlns:a16="http://schemas.microsoft.com/office/drawing/2014/main" id="{7DEB9018-7137-F999-8357-90EA238152CD}"/>
                </a:ext>
              </a:extLst>
            </p:cNvPr>
            <p:cNvSpPr txBox="1"/>
            <p:nvPr/>
          </p:nvSpPr>
          <p:spPr>
            <a:xfrm>
              <a:off x="5312002" y="4852425"/>
              <a:ext cx="615665" cy="547839"/>
            </a:xfrm>
            <a:prstGeom prst="rect">
              <a:avLst/>
            </a:prstGeom>
            <a:noFill/>
          </p:spPr>
          <p:txBody>
            <a:bodyPr wrap="square" lIns="0" tIns="0" rIns="0" bIns="0" rtlCol="0" anchor="ctr">
              <a:noAutofit/>
            </a:bodyPr>
            <a:lstStyle/>
            <a:p>
              <a:pPr algn="ctr">
                <a:lnSpc>
                  <a:spcPct val="80000"/>
                </a:lnSpc>
              </a:pPr>
              <a:r>
                <a:rPr lang="en-US" sz="1000" b="1" dirty="0"/>
                <a:t>Kevin Cosby</a:t>
              </a:r>
            </a:p>
            <a:p>
              <a:pPr algn="ctr">
                <a:lnSpc>
                  <a:spcPct val="80000"/>
                </a:lnSpc>
              </a:pPr>
              <a:r>
                <a:rPr lang="en-US" sz="800" dirty="0"/>
                <a:t>U of</a:t>
              </a:r>
            </a:p>
            <a:p>
              <a:pPr algn="ctr">
                <a:lnSpc>
                  <a:spcPct val="80000"/>
                </a:lnSpc>
              </a:pPr>
              <a:r>
                <a:rPr lang="en-US" sz="800" dirty="0"/>
                <a:t>Louisville</a:t>
              </a:r>
            </a:p>
          </p:txBody>
        </p:sp>
        <p:pic>
          <p:nvPicPr>
            <p:cNvPr id="174" name="Graphic 173">
              <a:extLst>
                <a:ext uri="{FF2B5EF4-FFF2-40B4-BE49-F238E27FC236}">
                  <a16:creationId xmlns:a16="http://schemas.microsoft.com/office/drawing/2014/main" id="{6516CB6C-ADB1-0E87-FC2D-55F4E8AB598A}"/>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rot="10800000">
              <a:off x="4407208" y="4704655"/>
              <a:ext cx="872835" cy="914398"/>
            </a:xfrm>
            <a:prstGeom prst="rect">
              <a:avLst/>
            </a:prstGeom>
          </p:spPr>
        </p:pic>
        <p:sp>
          <p:nvSpPr>
            <p:cNvPr id="175" name="TextBox 174">
              <a:extLst>
                <a:ext uri="{FF2B5EF4-FFF2-40B4-BE49-F238E27FC236}">
                  <a16:creationId xmlns:a16="http://schemas.microsoft.com/office/drawing/2014/main" id="{438E4780-20AD-60CA-6CF9-1D186657CC65}"/>
                </a:ext>
              </a:extLst>
            </p:cNvPr>
            <p:cNvSpPr txBox="1"/>
            <p:nvPr/>
          </p:nvSpPr>
          <p:spPr>
            <a:xfrm>
              <a:off x="4534725" y="4852425"/>
              <a:ext cx="615665" cy="547839"/>
            </a:xfrm>
            <a:prstGeom prst="rect">
              <a:avLst/>
            </a:prstGeom>
            <a:noFill/>
          </p:spPr>
          <p:txBody>
            <a:bodyPr wrap="square" lIns="0" tIns="0" rIns="0" bIns="0" rtlCol="0" anchor="ctr">
              <a:noAutofit/>
            </a:bodyPr>
            <a:lstStyle/>
            <a:p>
              <a:pPr algn="ctr">
                <a:lnSpc>
                  <a:spcPct val="80000"/>
                </a:lnSpc>
              </a:pPr>
              <a:r>
                <a:rPr lang="en-US" sz="1000" b="1" dirty="0"/>
                <a:t>Ty Handy</a:t>
              </a:r>
            </a:p>
            <a:p>
              <a:pPr algn="ctr">
                <a:lnSpc>
                  <a:spcPct val="80000"/>
                </a:lnSpc>
              </a:pPr>
              <a:r>
                <a:rPr lang="en-US" sz="800" dirty="0"/>
                <a:t>Jefferson Community and Tech. College</a:t>
              </a:r>
            </a:p>
          </p:txBody>
        </p:sp>
        <p:pic>
          <p:nvPicPr>
            <p:cNvPr id="185" name="Graphic 184">
              <a:extLst>
                <a:ext uri="{FF2B5EF4-FFF2-40B4-BE49-F238E27FC236}">
                  <a16:creationId xmlns:a16="http://schemas.microsoft.com/office/drawing/2014/main" id="{CAD7E387-6351-6359-96E2-F2A4FB510742}"/>
                </a:ext>
              </a:extLst>
            </p:cNvPr>
            <p:cNvPicPr>
              <a:picLocks noChangeAspect="1"/>
            </p:cNvPicPr>
            <p:nvPr/>
          </p:nvPicPr>
          <p:blipFill>
            <a:blip r:embed="rId18">
              <a:extLst>
                <a:ext uri="{96DAC541-7B7A-43D3-8B79-37D633B846F1}">
                  <asvg:svgBlip xmlns:asvg="http://schemas.microsoft.com/office/drawing/2016/SVG/main" r:embed="rId22"/>
                </a:ext>
              </a:extLst>
            </a:blip>
            <a:srcRect/>
            <a:stretch/>
          </p:blipFill>
          <p:spPr>
            <a:xfrm rot="10800000">
              <a:off x="3629931" y="4704655"/>
              <a:ext cx="872835" cy="914398"/>
            </a:xfrm>
            <a:prstGeom prst="rect">
              <a:avLst/>
            </a:prstGeom>
          </p:spPr>
        </p:pic>
        <p:sp>
          <p:nvSpPr>
            <p:cNvPr id="186" name="TextBox 185">
              <a:extLst>
                <a:ext uri="{FF2B5EF4-FFF2-40B4-BE49-F238E27FC236}">
                  <a16:creationId xmlns:a16="http://schemas.microsoft.com/office/drawing/2014/main" id="{E8318785-0F62-3A1A-60AD-66CF3D2EA598}"/>
                </a:ext>
              </a:extLst>
            </p:cNvPr>
            <p:cNvSpPr txBox="1"/>
            <p:nvPr/>
          </p:nvSpPr>
          <p:spPr>
            <a:xfrm>
              <a:off x="3757448" y="4852425"/>
              <a:ext cx="615665" cy="547839"/>
            </a:xfrm>
            <a:prstGeom prst="rect">
              <a:avLst/>
            </a:prstGeom>
            <a:noFill/>
          </p:spPr>
          <p:txBody>
            <a:bodyPr wrap="square" lIns="0" tIns="0" rIns="0" bIns="0" rtlCol="0" anchor="ctr">
              <a:noAutofit/>
            </a:bodyPr>
            <a:lstStyle/>
            <a:p>
              <a:pPr algn="ctr">
                <a:lnSpc>
                  <a:spcPct val="80000"/>
                </a:lnSpc>
              </a:pPr>
              <a:r>
                <a:rPr lang="en-US" sz="1000" b="1" dirty="0"/>
                <a:t>Karina Barillas</a:t>
              </a:r>
            </a:p>
            <a:p>
              <a:pPr algn="ctr">
                <a:lnSpc>
                  <a:spcPct val="80000"/>
                </a:lnSpc>
              </a:pPr>
              <a:r>
                <a:rPr lang="en-US" sz="800" dirty="0"/>
                <a:t>La Casita</a:t>
              </a:r>
            </a:p>
            <a:p>
              <a:pPr algn="ctr">
                <a:lnSpc>
                  <a:spcPct val="80000"/>
                </a:lnSpc>
              </a:pPr>
              <a:r>
                <a:rPr lang="en-US" sz="800" dirty="0"/>
                <a:t>Center</a:t>
              </a:r>
            </a:p>
          </p:txBody>
        </p:sp>
        <p:pic>
          <p:nvPicPr>
            <p:cNvPr id="188" name="Graphic 187">
              <a:extLst>
                <a:ext uri="{FF2B5EF4-FFF2-40B4-BE49-F238E27FC236}">
                  <a16:creationId xmlns:a16="http://schemas.microsoft.com/office/drawing/2014/main" id="{861D7946-E6B3-F59D-4127-E279404233E5}"/>
                </a:ext>
              </a:extLst>
            </p:cNvPr>
            <p:cNvPicPr>
              <a:picLocks noChangeAspect="1"/>
            </p:cNvPicPr>
            <p:nvPr/>
          </p:nvPicPr>
          <p:blipFill>
            <a:blip r:embed="rId18">
              <a:extLst>
                <a:ext uri="{96DAC541-7B7A-43D3-8B79-37D633B846F1}">
                  <asvg:svgBlip xmlns:asvg="http://schemas.microsoft.com/office/drawing/2016/SVG/main" r:embed="rId22"/>
                </a:ext>
              </a:extLst>
            </a:blip>
            <a:srcRect/>
            <a:stretch/>
          </p:blipFill>
          <p:spPr>
            <a:xfrm rot="10800000">
              <a:off x="2852654" y="4704655"/>
              <a:ext cx="872835" cy="914398"/>
            </a:xfrm>
            <a:prstGeom prst="rect">
              <a:avLst/>
            </a:prstGeom>
          </p:spPr>
        </p:pic>
        <p:sp>
          <p:nvSpPr>
            <p:cNvPr id="189" name="TextBox 188">
              <a:extLst>
                <a:ext uri="{FF2B5EF4-FFF2-40B4-BE49-F238E27FC236}">
                  <a16:creationId xmlns:a16="http://schemas.microsoft.com/office/drawing/2014/main" id="{87D78BF9-63AB-DA61-68AB-3E099B843CD6}"/>
                </a:ext>
              </a:extLst>
            </p:cNvPr>
            <p:cNvSpPr txBox="1"/>
            <p:nvPr/>
          </p:nvSpPr>
          <p:spPr>
            <a:xfrm>
              <a:off x="2980171" y="4852425"/>
              <a:ext cx="615665" cy="547839"/>
            </a:xfrm>
            <a:prstGeom prst="rect">
              <a:avLst/>
            </a:prstGeom>
            <a:noFill/>
          </p:spPr>
          <p:txBody>
            <a:bodyPr wrap="square" lIns="0" tIns="0" rIns="0" bIns="0" rtlCol="0" anchor="ctr">
              <a:noAutofit/>
            </a:bodyPr>
            <a:lstStyle/>
            <a:p>
              <a:pPr algn="ctr">
                <a:lnSpc>
                  <a:spcPct val="80000"/>
                </a:lnSpc>
              </a:pPr>
              <a:r>
                <a:rPr lang="en-US" sz="1000" b="1" dirty="0"/>
                <a:t>Adria Johnson</a:t>
              </a:r>
            </a:p>
            <a:p>
              <a:pPr algn="ctr">
                <a:lnSpc>
                  <a:spcPct val="80000"/>
                </a:lnSpc>
              </a:pPr>
              <a:r>
                <a:rPr lang="en-US" sz="800" dirty="0"/>
                <a:t>Metro</a:t>
              </a:r>
            </a:p>
            <a:p>
              <a:pPr algn="ctr">
                <a:lnSpc>
                  <a:spcPct val="80000"/>
                </a:lnSpc>
              </a:pPr>
              <a:r>
                <a:rPr lang="en-US" sz="800" dirty="0"/>
                <a:t>United Way</a:t>
              </a:r>
            </a:p>
          </p:txBody>
        </p:sp>
        <p:pic>
          <p:nvPicPr>
            <p:cNvPr id="191" name="Graphic 190">
              <a:extLst>
                <a:ext uri="{FF2B5EF4-FFF2-40B4-BE49-F238E27FC236}">
                  <a16:creationId xmlns:a16="http://schemas.microsoft.com/office/drawing/2014/main" id="{7AA28241-0808-ECF3-9F16-E22AE6A708E5}"/>
                </a:ext>
              </a:extLst>
            </p:cNvPr>
            <p:cNvPicPr>
              <a:picLocks noChangeAspect="1"/>
            </p:cNvPicPr>
            <p:nvPr/>
          </p:nvPicPr>
          <p:blipFill>
            <a:blip r:embed="rId18">
              <a:extLst>
                <a:ext uri="{96DAC541-7B7A-43D3-8B79-37D633B846F1}">
                  <asvg:svgBlip xmlns:asvg="http://schemas.microsoft.com/office/drawing/2016/SVG/main" r:embed="rId22"/>
                </a:ext>
              </a:extLst>
            </a:blip>
            <a:srcRect/>
            <a:stretch/>
          </p:blipFill>
          <p:spPr>
            <a:xfrm rot="10800000">
              <a:off x="2075377" y="4704655"/>
              <a:ext cx="872835" cy="914398"/>
            </a:xfrm>
            <a:prstGeom prst="rect">
              <a:avLst/>
            </a:prstGeom>
          </p:spPr>
        </p:pic>
        <p:sp>
          <p:nvSpPr>
            <p:cNvPr id="193" name="TextBox 192">
              <a:extLst>
                <a:ext uri="{FF2B5EF4-FFF2-40B4-BE49-F238E27FC236}">
                  <a16:creationId xmlns:a16="http://schemas.microsoft.com/office/drawing/2014/main" id="{563F9299-9363-D890-CD7E-0B9824C5E6B5}"/>
                </a:ext>
              </a:extLst>
            </p:cNvPr>
            <p:cNvSpPr txBox="1"/>
            <p:nvPr/>
          </p:nvSpPr>
          <p:spPr>
            <a:xfrm>
              <a:off x="2202894" y="4884067"/>
              <a:ext cx="615665" cy="547839"/>
            </a:xfrm>
            <a:prstGeom prst="rect">
              <a:avLst/>
            </a:prstGeom>
            <a:noFill/>
          </p:spPr>
          <p:txBody>
            <a:bodyPr wrap="square" lIns="0" tIns="0" rIns="0" bIns="0" rtlCol="0" anchor="ctr">
              <a:noAutofit/>
            </a:bodyPr>
            <a:lstStyle/>
            <a:p>
              <a:pPr algn="ctr">
                <a:lnSpc>
                  <a:spcPct val="80000"/>
                </a:lnSpc>
              </a:pPr>
              <a:r>
                <a:rPr lang="en-US" sz="1000" b="1" dirty="0"/>
                <a:t>Emilie Dyer</a:t>
              </a:r>
            </a:p>
            <a:p>
              <a:pPr algn="ctr">
                <a:lnSpc>
                  <a:spcPct val="80000"/>
                </a:lnSpc>
              </a:pPr>
              <a:r>
                <a:rPr lang="en-US" sz="800" dirty="0"/>
                <a:t>Americana</a:t>
              </a:r>
            </a:p>
            <a:p>
              <a:pPr algn="ctr">
                <a:lnSpc>
                  <a:spcPct val="80000"/>
                </a:lnSpc>
              </a:pPr>
              <a:r>
                <a:rPr lang="en-US" sz="800" dirty="0"/>
                <a:t>Community Center</a:t>
              </a:r>
            </a:p>
            <a:p>
              <a:pPr algn="ctr">
                <a:lnSpc>
                  <a:spcPct val="80000"/>
                </a:lnSpc>
              </a:pPr>
              <a:endParaRPr lang="en-US" sz="800" dirty="0"/>
            </a:p>
          </p:txBody>
        </p:sp>
        <p:pic>
          <p:nvPicPr>
            <p:cNvPr id="196" name="Graphic 195">
              <a:extLst>
                <a:ext uri="{FF2B5EF4-FFF2-40B4-BE49-F238E27FC236}">
                  <a16:creationId xmlns:a16="http://schemas.microsoft.com/office/drawing/2014/main" id="{BC2E261E-BEBC-762C-355F-235EDE858403}"/>
                </a:ext>
              </a:extLst>
            </p:cNvPr>
            <p:cNvPicPr>
              <a:picLocks noChangeAspect="1"/>
            </p:cNvPicPr>
            <p:nvPr/>
          </p:nvPicPr>
          <p:blipFill>
            <a:blip r:embed="rId18">
              <a:extLst>
                <a:ext uri="{96DAC541-7B7A-43D3-8B79-37D633B846F1}">
                  <asvg:svgBlip xmlns:asvg="http://schemas.microsoft.com/office/drawing/2016/SVG/main" r:embed="rId22"/>
                </a:ext>
              </a:extLst>
            </a:blip>
            <a:srcRect/>
            <a:stretch/>
          </p:blipFill>
          <p:spPr>
            <a:xfrm rot="10800000">
              <a:off x="1298100" y="4690875"/>
              <a:ext cx="872835" cy="914398"/>
            </a:xfrm>
            <a:prstGeom prst="rect">
              <a:avLst/>
            </a:prstGeom>
          </p:spPr>
        </p:pic>
        <p:sp>
          <p:nvSpPr>
            <p:cNvPr id="198" name="TextBox 197">
              <a:extLst>
                <a:ext uri="{FF2B5EF4-FFF2-40B4-BE49-F238E27FC236}">
                  <a16:creationId xmlns:a16="http://schemas.microsoft.com/office/drawing/2014/main" id="{E41251A6-09F2-297F-9ACF-E0AFE9C5585E}"/>
                </a:ext>
              </a:extLst>
            </p:cNvPr>
            <p:cNvSpPr txBox="1"/>
            <p:nvPr/>
          </p:nvSpPr>
          <p:spPr>
            <a:xfrm>
              <a:off x="1425617" y="4812513"/>
              <a:ext cx="615665" cy="547839"/>
            </a:xfrm>
            <a:prstGeom prst="rect">
              <a:avLst/>
            </a:prstGeom>
            <a:noFill/>
          </p:spPr>
          <p:txBody>
            <a:bodyPr wrap="square" lIns="0" tIns="0" rIns="0" bIns="0" rtlCol="0" anchor="ctr">
              <a:noAutofit/>
            </a:bodyPr>
            <a:lstStyle/>
            <a:p>
              <a:pPr algn="ctr">
                <a:lnSpc>
                  <a:spcPct val="80000"/>
                </a:lnSpc>
              </a:pPr>
              <a:r>
                <a:rPr lang="en-US" sz="1000" b="1" dirty="0"/>
                <a:t>Steve Tarver</a:t>
              </a:r>
            </a:p>
            <a:p>
              <a:pPr algn="ctr">
                <a:lnSpc>
                  <a:spcPct val="80000"/>
                </a:lnSpc>
              </a:pPr>
              <a:r>
                <a:rPr lang="en-US" sz="800" dirty="0"/>
                <a:t>YMCA of </a:t>
              </a:r>
            </a:p>
            <a:p>
              <a:pPr algn="ctr">
                <a:lnSpc>
                  <a:spcPct val="80000"/>
                </a:lnSpc>
              </a:pPr>
              <a:r>
                <a:rPr lang="en-US" sz="800" dirty="0"/>
                <a:t>Greater</a:t>
              </a:r>
            </a:p>
            <a:p>
              <a:pPr algn="ctr">
                <a:lnSpc>
                  <a:spcPct val="80000"/>
                </a:lnSpc>
              </a:pPr>
              <a:r>
                <a:rPr lang="en-US" sz="800" dirty="0"/>
                <a:t>Louisville</a:t>
              </a:r>
            </a:p>
          </p:txBody>
        </p:sp>
        <p:pic>
          <p:nvPicPr>
            <p:cNvPr id="200" name="Graphic 199">
              <a:extLst>
                <a:ext uri="{FF2B5EF4-FFF2-40B4-BE49-F238E27FC236}">
                  <a16:creationId xmlns:a16="http://schemas.microsoft.com/office/drawing/2014/main" id="{A9E87097-1020-B0D5-73B6-32C1E1AEF533}"/>
                </a:ext>
              </a:extLst>
            </p:cNvPr>
            <p:cNvPicPr>
              <a:picLocks noChangeAspect="1"/>
            </p:cNvPicPr>
            <p:nvPr/>
          </p:nvPicPr>
          <p:blipFill>
            <a:blip r:embed="rId18">
              <a:extLst>
                <a:ext uri="{96DAC541-7B7A-43D3-8B79-37D633B846F1}">
                  <asvg:svgBlip xmlns:asvg="http://schemas.microsoft.com/office/drawing/2016/SVG/main" r:embed="rId22"/>
                </a:ext>
              </a:extLst>
            </a:blip>
            <a:srcRect/>
            <a:stretch/>
          </p:blipFill>
          <p:spPr>
            <a:xfrm rot="16200000">
              <a:off x="533752" y="4160313"/>
              <a:ext cx="872835" cy="914398"/>
            </a:xfrm>
            <a:prstGeom prst="rect">
              <a:avLst/>
            </a:prstGeom>
          </p:spPr>
        </p:pic>
        <p:sp>
          <p:nvSpPr>
            <p:cNvPr id="201" name="TextBox 200">
              <a:extLst>
                <a:ext uri="{FF2B5EF4-FFF2-40B4-BE49-F238E27FC236}">
                  <a16:creationId xmlns:a16="http://schemas.microsoft.com/office/drawing/2014/main" id="{AC37E37C-2C28-0117-BFDC-D42A99FFCB58}"/>
                </a:ext>
              </a:extLst>
            </p:cNvPr>
            <p:cNvSpPr txBox="1"/>
            <p:nvPr/>
          </p:nvSpPr>
          <p:spPr>
            <a:xfrm>
              <a:off x="720711" y="4363069"/>
              <a:ext cx="615665" cy="547839"/>
            </a:xfrm>
            <a:prstGeom prst="rect">
              <a:avLst/>
            </a:prstGeom>
            <a:noFill/>
          </p:spPr>
          <p:txBody>
            <a:bodyPr wrap="square" lIns="0" tIns="0" rIns="0" bIns="0" rtlCol="0" anchor="ctr">
              <a:noAutofit/>
            </a:bodyPr>
            <a:lstStyle/>
            <a:p>
              <a:pPr algn="ctr">
                <a:lnSpc>
                  <a:spcPct val="80000"/>
                </a:lnSpc>
              </a:pPr>
              <a:r>
                <a:rPr lang="en-US" sz="1000" b="1" dirty="0"/>
                <a:t>Autumn Neagle</a:t>
              </a:r>
            </a:p>
            <a:p>
              <a:pPr algn="ctr">
                <a:lnSpc>
                  <a:spcPct val="80000"/>
                </a:lnSpc>
              </a:pPr>
              <a:r>
                <a:rPr lang="en-US" sz="800" dirty="0"/>
                <a:t>15th District</a:t>
              </a:r>
            </a:p>
            <a:p>
              <a:pPr algn="ctr">
                <a:lnSpc>
                  <a:spcPct val="80000"/>
                </a:lnSpc>
              </a:pPr>
              <a:r>
                <a:rPr lang="en-US" sz="800" dirty="0"/>
                <a:t>PTA</a:t>
              </a:r>
            </a:p>
          </p:txBody>
        </p:sp>
        <p:pic>
          <p:nvPicPr>
            <p:cNvPr id="206" name="Graphic 205">
              <a:extLst>
                <a:ext uri="{FF2B5EF4-FFF2-40B4-BE49-F238E27FC236}">
                  <a16:creationId xmlns:a16="http://schemas.microsoft.com/office/drawing/2014/main" id="{CB0FA5D5-151F-94D2-9843-2FF680FE0CE4}"/>
                </a:ext>
              </a:extLst>
            </p:cNvPr>
            <p:cNvPicPr>
              <a:picLocks noChangeAspect="1"/>
            </p:cNvPicPr>
            <p:nvPr/>
          </p:nvPicPr>
          <p:blipFill>
            <a:blip r:embed="rId18">
              <a:extLst>
                <a:ext uri="{96DAC541-7B7A-43D3-8B79-37D633B846F1}">
                  <asvg:svgBlip xmlns:asvg="http://schemas.microsoft.com/office/drawing/2016/SVG/main" r:embed="rId22"/>
                </a:ext>
              </a:extLst>
            </a:blip>
            <a:srcRect/>
            <a:stretch/>
          </p:blipFill>
          <p:spPr>
            <a:xfrm rot="16200000">
              <a:off x="533752" y="3366443"/>
              <a:ext cx="872835" cy="914398"/>
            </a:xfrm>
            <a:prstGeom prst="rect">
              <a:avLst/>
            </a:prstGeom>
          </p:spPr>
        </p:pic>
        <p:sp>
          <p:nvSpPr>
            <p:cNvPr id="207" name="TextBox 206">
              <a:extLst>
                <a:ext uri="{FF2B5EF4-FFF2-40B4-BE49-F238E27FC236}">
                  <a16:creationId xmlns:a16="http://schemas.microsoft.com/office/drawing/2014/main" id="{5ABC7247-8555-BDF9-59B4-0FEFC2AFC225}"/>
                </a:ext>
              </a:extLst>
            </p:cNvPr>
            <p:cNvSpPr txBox="1"/>
            <p:nvPr/>
          </p:nvSpPr>
          <p:spPr>
            <a:xfrm>
              <a:off x="720710" y="3571786"/>
              <a:ext cx="637101" cy="5478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panose="020B0604020202020204"/>
                  <a:ea typeface="+mn-ea"/>
                  <a:cs typeface="+mn-cs"/>
                </a:rPr>
                <a:t>Sadiqa</a:t>
              </a:r>
              <a:r>
                <a:rPr kumimoji="0" lang="en-US" sz="1000" b="1" i="0" u="none" strike="noStrike" kern="1200" cap="none" spc="0" normalizeH="0" baseline="0" noProof="0" dirty="0">
                  <a:ln>
                    <a:noFill/>
                  </a:ln>
                  <a:solidFill>
                    <a:prstClr val="black"/>
                  </a:solidFill>
                  <a:effectLst/>
                  <a:uLnTx/>
                  <a:uFillTx/>
                  <a:latin typeface="Arial" panose="020B0604020202020204"/>
                  <a:ea typeface="+mn-ea"/>
                  <a:cs typeface="+mn-cs"/>
                </a:rPr>
                <a:t> Reynolds</a:t>
              </a:r>
              <a:endPar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a:ea typeface="+mn-ea"/>
                  <a:cs typeface="+mn-cs"/>
                </a:rPr>
                <a:t>Urban League</a:t>
              </a:r>
            </a:p>
          </p:txBody>
        </p:sp>
        <p:pic>
          <p:nvPicPr>
            <p:cNvPr id="209" name="Graphic 208">
              <a:extLst>
                <a:ext uri="{FF2B5EF4-FFF2-40B4-BE49-F238E27FC236}">
                  <a16:creationId xmlns:a16="http://schemas.microsoft.com/office/drawing/2014/main" id="{1E0BC9C4-2D20-0C78-296A-AC1384B6B8FB}"/>
                </a:ext>
              </a:extLst>
            </p:cNvPr>
            <p:cNvPicPr>
              <a:picLocks noChangeAspect="1"/>
            </p:cNvPicPr>
            <p:nvPr/>
          </p:nvPicPr>
          <p:blipFill>
            <a:blip r:embed="rId18">
              <a:extLst>
                <a:ext uri="{96DAC541-7B7A-43D3-8B79-37D633B846F1}">
                  <asvg:svgBlip xmlns:asvg="http://schemas.microsoft.com/office/drawing/2016/SVG/main" r:embed="rId23"/>
                </a:ext>
              </a:extLst>
            </a:blip>
            <a:srcRect/>
            <a:stretch/>
          </p:blipFill>
          <p:spPr>
            <a:xfrm rot="16200000">
              <a:off x="533750" y="2572575"/>
              <a:ext cx="872835" cy="914398"/>
            </a:xfrm>
            <a:prstGeom prst="rect">
              <a:avLst/>
            </a:prstGeom>
          </p:spPr>
        </p:pic>
        <p:sp>
          <p:nvSpPr>
            <p:cNvPr id="210" name="TextBox 209">
              <a:extLst>
                <a:ext uri="{FF2B5EF4-FFF2-40B4-BE49-F238E27FC236}">
                  <a16:creationId xmlns:a16="http://schemas.microsoft.com/office/drawing/2014/main" id="{8DA601A2-B05D-15D0-675A-ECA665313695}"/>
                </a:ext>
              </a:extLst>
            </p:cNvPr>
            <p:cNvSpPr txBox="1"/>
            <p:nvPr/>
          </p:nvSpPr>
          <p:spPr>
            <a:xfrm>
              <a:off x="720709" y="2749930"/>
              <a:ext cx="637101" cy="547839"/>
            </a:xfrm>
            <a:prstGeom prst="rect">
              <a:avLst/>
            </a:prstGeom>
            <a:noFill/>
          </p:spPr>
          <p:txBody>
            <a:bodyPr wrap="square" lIns="0" tIns="0" rIns="0" bIns="0" rtlCol="0" anchor="ctr">
              <a:noAutofit/>
            </a:bodyPr>
            <a:lstStyle/>
            <a:p>
              <a:pPr algn="ctr">
                <a:lnSpc>
                  <a:spcPct val="80000"/>
                </a:lnSpc>
              </a:pPr>
              <a:r>
                <a:rPr lang="en-US" sz="1000" b="1" dirty="0"/>
                <a:t>Mason Rummel</a:t>
              </a:r>
            </a:p>
            <a:p>
              <a:pPr algn="ctr">
                <a:lnSpc>
                  <a:spcPct val="80000"/>
                </a:lnSpc>
              </a:pPr>
              <a:r>
                <a:rPr lang="en-US" sz="800" dirty="0"/>
                <a:t>JG Brown</a:t>
              </a:r>
            </a:p>
            <a:p>
              <a:pPr algn="ctr">
                <a:lnSpc>
                  <a:spcPct val="80000"/>
                </a:lnSpc>
              </a:pPr>
              <a:r>
                <a:rPr lang="en-US" sz="800" dirty="0"/>
                <a:t>Foundation </a:t>
              </a:r>
            </a:p>
          </p:txBody>
        </p:sp>
        <p:pic>
          <p:nvPicPr>
            <p:cNvPr id="212" name="Graphic 211">
              <a:extLst>
                <a:ext uri="{FF2B5EF4-FFF2-40B4-BE49-F238E27FC236}">
                  <a16:creationId xmlns:a16="http://schemas.microsoft.com/office/drawing/2014/main" id="{BCFD77B9-7905-BC4F-96E6-279EDD9F1CAE}"/>
                </a:ext>
              </a:extLst>
            </p:cNvPr>
            <p:cNvPicPr>
              <a:picLocks noChangeAspect="1"/>
            </p:cNvPicPr>
            <p:nvPr/>
          </p:nvPicPr>
          <p:blipFill>
            <a:blip r:embed="rId18">
              <a:extLst>
                <a:ext uri="{96DAC541-7B7A-43D3-8B79-37D633B846F1}">
                  <asvg:svgBlip xmlns:asvg="http://schemas.microsoft.com/office/drawing/2016/SVG/main" r:embed="rId23"/>
                </a:ext>
              </a:extLst>
            </a:blip>
            <a:srcRect/>
            <a:stretch/>
          </p:blipFill>
          <p:spPr>
            <a:xfrm rot="16200000">
              <a:off x="533750" y="1778707"/>
              <a:ext cx="872835" cy="914398"/>
            </a:xfrm>
            <a:prstGeom prst="rect">
              <a:avLst/>
            </a:prstGeom>
          </p:spPr>
        </p:pic>
        <p:sp>
          <p:nvSpPr>
            <p:cNvPr id="213" name="TextBox 212">
              <a:extLst>
                <a:ext uri="{FF2B5EF4-FFF2-40B4-BE49-F238E27FC236}">
                  <a16:creationId xmlns:a16="http://schemas.microsoft.com/office/drawing/2014/main" id="{A09ADBA1-1E7B-15DD-992C-E6FD5CEEAB21}"/>
                </a:ext>
              </a:extLst>
            </p:cNvPr>
            <p:cNvSpPr txBox="1"/>
            <p:nvPr/>
          </p:nvSpPr>
          <p:spPr>
            <a:xfrm>
              <a:off x="720709" y="1956062"/>
              <a:ext cx="637101" cy="547839"/>
            </a:xfrm>
            <a:prstGeom prst="rect">
              <a:avLst/>
            </a:prstGeom>
            <a:noFill/>
          </p:spPr>
          <p:txBody>
            <a:bodyPr wrap="square" lIns="0" tIns="0" rIns="0" bIns="0" rtlCol="0" anchor="ctr">
              <a:noAutofit/>
            </a:bodyPr>
            <a:lstStyle/>
            <a:p>
              <a:pPr algn="ctr">
                <a:lnSpc>
                  <a:spcPct val="80000"/>
                </a:lnSpc>
              </a:pPr>
              <a:r>
                <a:rPr lang="en-US" sz="1000" b="1" dirty="0"/>
                <a:t>Tess McNair</a:t>
              </a:r>
            </a:p>
            <a:p>
              <a:pPr algn="ctr">
                <a:lnSpc>
                  <a:spcPct val="80000"/>
                </a:lnSpc>
              </a:pPr>
              <a:r>
                <a:rPr lang="en-US" sz="800" dirty="0"/>
                <a:t>C.E. &amp; S.</a:t>
              </a:r>
            </a:p>
            <a:p>
              <a:pPr algn="ctr">
                <a:lnSpc>
                  <a:spcPct val="80000"/>
                </a:lnSpc>
              </a:pPr>
              <a:r>
                <a:rPr lang="en-US" sz="800" dirty="0"/>
                <a:t>Foundation</a:t>
              </a:r>
            </a:p>
          </p:txBody>
        </p:sp>
        <p:pic>
          <p:nvPicPr>
            <p:cNvPr id="216" name="Graphic 215">
              <a:extLst>
                <a:ext uri="{FF2B5EF4-FFF2-40B4-BE49-F238E27FC236}">
                  <a16:creationId xmlns:a16="http://schemas.microsoft.com/office/drawing/2014/main" id="{AAE4911A-665E-9CC4-EF00-FD643CBD72E8}"/>
                </a:ext>
              </a:extLst>
            </p:cNvPr>
            <p:cNvPicPr>
              <a:picLocks noChangeAspect="1"/>
            </p:cNvPicPr>
            <p:nvPr/>
          </p:nvPicPr>
          <p:blipFill>
            <a:blip r:embed="rId18">
              <a:extLst>
                <a:ext uri="{96DAC541-7B7A-43D3-8B79-37D633B846F1}">
                  <asvg:svgBlip xmlns:asvg="http://schemas.microsoft.com/office/drawing/2016/SVG/main" r:embed="rId23"/>
                </a:ext>
              </a:extLst>
            </a:blip>
            <a:srcRect/>
            <a:stretch/>
          </p:blipFill>
          <p:spPr>
            <a:xfrm rot="16200000">
              <a:off x="533750" y="984839"/>
              <a:ext cx="872835" cy="914398"/>
            </a:xfrm>
            <a:prstGeom prst="rect">
              <a:avLst/>
            </a:prstGeom>
          </p:spPr>
        </p:pic>
        <p:sp>
          <p:nvSpPr>
            <p:cNvPr id="217" name="TextBox 216">
              <a:extLst>
                <a:ext uri="{FF2B5EF4-FFF2-40B4-BE49-F238E27FC236}">
                  <a16:creationId xmlns:a16="http://schemas.microsoft.com/office/drawing/2014/main" id="{0C3F2A17-916B-E2DD-C2C0-2C31BA79F79F}"/>
                </a:ext>
              </a:extLst>
            </p:cNvPr>
            <p:cNvSpPr txBox="1"/>
            <p:nvPr/>
          </p:nvSpPr>
          <p:spPr>
            <a:xfrm>
              <a:off x="720709" y="1162194"/>
              <a:ext cx="637101" cy="547839"/>
            </a:xfrm>
            <a:prstGeom prst="rect">
              <a:avLst/>
            </a:prstGeom>
            <a:noFill/>
          </p:spPr>
          <p:txBody>
            <a:bodyPr wrap="square" lIns="0" tIns="0" rIns="0" bIns="0" rtlCol="0" anchor="ctr">
              <a:noAutofit/>
            </a:bodyPr>
            <a:lstStyle/>
            <a:p>
              <a:pPr algn="ctr">
                <a:lnSpc>
                  <a:spcPct val="80000"/>
                </a:lnSpc>
              </a:pPr>
              <a:r>
                <a:rPr lang="en-US" sz="1000" b="1" dirty="0"/>
                <a:t>Yvette Gentry</a:t>
              </a:r>
            </a:p>
            <a:p>
              <a:pPr algn="ctr">
                <a:lnSpc>
                  <a:spcPct val="80000"/>
                </a:lnSpc>
              </a:pPr>
              <a:r>
                <a:rPr lang="en-US" sz="800" dirty="0"/>
                <a:t>Rajon Rondo</a:t>
              </a:r>
            </a:p>
            <a:p>
              <a:pPr algn="ctr">
                <a:lnSpc>
                  <a:spcPct val="80000"/>
                </a:lnSpc>
              </a:pPr>
              <a:r>
                <a:rPr lang="en-US" sz="800" dirty="0"/>
                <a:t>Foundation </a:t>
              </a:r>
            </a:p>
          </p:txBody>
        </p:sp>
      </p:grpSp>
      <p:sp>
        <p:nvSpPr>
          <p:cNvPr id="11" name="Rectangle: Rounded Corners 173">
            <a:extLst>
              <a:ext uri="{FF2B5EF4-FFF2-40B4-BE49-F238E27FC236}">
                <a16:creationId xmlns:a16="http://schemas.microsoft.com/office/drawing/2014/main" id="{817AF933-57B1-8FDE-12D3-CB7975A86528}"/>
              </a:ext>
            </a:extLst>
          </p:cNvPr>
          <p:cNvSpPr/>
          <p:nvPr/>
        </p:nvSpPr>
        <p:spPr>
          <a:xfrm>
            <a:off x="5170337" y="3539929"/>
            <a:ext cx="1846674" cy="793051"/>
          </a:xfrm>
          <a:prstGeom prst="roundRect">
            <a:avLst>
              <a:gd name="adj" fmla="val 4900"/>
            </a:avLst>
          </a:prstGeom>
          <a:solidFill>
            <a:schemeClr val="bg1">
              <a:lumMod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Operating Committee</a:t>
            </a:r>
            <a:endParaRPr lang="en-US" sz="2000" b="1" spc="300" dirty="0">
              <a:solidFill>
                <a:schemeClr val="bg1"/>
              </a:solidFill>
              <a:latin typeface="Arial" panose="020B0604020202020204" pitchFamily="34" charset="0"/>
              <a:cs typeface="Arial" panose="020B0604020202020204" pitchFamily="34" charset="0"/>
            </a:endParaRPr>
          </a:p>
        </p:txBody>
      </p:sp>
      <p:sp>
        <p:nvSpPr>
          <p:cNvPr id="18" name="Rectangle: Rounded Corners 173">
            <a:extLst>
              <a:ext uri="{FF2B5EF4-FFF2-40B4-BE49-F238E27FC236}">
                <a16:creationId xmlns:a16="http://schemas.microsoft.com/office/drawing/2014/main" id="{E4CF6E93-A759-EAF3-C4B5-DEBE59906993}"/>
              </a:ext>
            </a:extLst>
          </p:cNvPr>
          <p:cNvSpPr/>
          <p:nvPr/>
        </p:nvSpPr>
        <p:spPr>
          <a:xfrm>
            <a:off x="7398905" y="3517367"/>
            <a:ext cx="2547451" cy="793051"/>
          </a:xfrm>
          <a:prstGeom prst="roundRect">
            <a:avLst>
              <a:gd name="adj" fmla="val 4900"/>
            </a:avLst>
          </a:prstGeom>
          <a:solidFill>
            <a:schemeClr val="bg1">
              <a:lumMod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HR/Compensation Committee</a:t>
            </a:r>
            <a:endParaRPr lang="en-US" sz="2000" b="1" spc="300" dirty="0">
              <a:solidFill>
                <a:schemeClr val="bg1"/>
              </a:solidFill>
              <a:latin typeface="Arial" panose="020B0604020202020204" pitchFamily="34" charset="0"/>
              <a:cs typeface="Arial" panose="020B0604020202020204" pitchFamily="34" charset="0"/>
            </a:endParaRPr>
          </a:p>
        </p:txBody>
      </p:sp>
      <p:sp>
        <p:nvSpPr>
          <p:cNvPr id="21" name="Rectangle: Rounded Corners 173">
            <a:extLst>
              <a:ext uri="{FF2B5EF4-FFF2-40B4-BE49-F238E27FC236}">
                <a16:creationId xmlns:a16="http://schemas.microsoft.com/office/drawing/2014/main" id="{C7D5D7FE-FC30-0189-7769-9E5EAE7435F1}"/>
              </a:ext>
            </a:extLst>
          </p:cNvPr>
          <p:cNvSpPr/>
          <p:nvPr/>
        </p:nvSpPr>
        <p:spPr>
          <a:xfrm>
            <a:off x="2214135" y="3512631"/>
            <a:ext cx="2547451" cy="793051"/>
          </a:xfrm>
          <a:prstGeom prst="roundRect">
            <a:avLst>
              <a:gd name="adj" fmla="val 4900"/>
            </a:avLst>
          </a:prstGeom>
          <a:solidFill>
            <a:schemeClr val="bg1">
              <a:lumMod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Scholarship Committee</a:t>
            </a:r>
            <a:endParaRPr lang="en-US" sz="2000" b="1" spc="300" dirty="0">
              <a:solidFill>
                <a:schemeClr val="bg1"/>
              </a:solidFill>
              <a:latin typeface="Arial" panose="020B0604020202020204" pitchFamily="34" charset="0"/>
              <a:cs typeface="Arial" panose="020B0604020202020204" pitchFamily="34" charset="0"/>
            </a:endParaRPr>
          </a:p>
        </p:txBody>
      </p:sp>
      <p:sp>
        <p:nvSpPr>
          <p:cNvPr id="24" name="Rectangle: Rounded Corners 173">
            <a:extLst>
              <a:ext uri="{FF2B5EF4-FFF2-40B4-BE49-F238E27FC236}">
                <a16:creationId xmlns:a16="http://schemas.microsoft.com/office/drawing/2014/main" id="{7FEA5BC7-5B54-1636-1907-2B1B805944D2}"/>
              </a:ext>
            </a:extLst>
          </p:cNvPr>
          <p:cNvSpPr/>
          <p:nvPr/>
        </p:nvSpPr>
        <p:spPr>
          <a:xfrm>
            <a:off x="2827908" y="1512608"/>
            <a:ext cx="2547451" cy="793051"/>
          </a:xfrm>
          <a:prstGeom prst="roundRect">
            <a:avLst>
              <a:gd name="adj" fmla="val 4900"/>
            </a:avLst>
          </a:prstGeom>
          <a:solidFill>
            <a:schemeClr val="bg1">
              <a:lumMod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Finance Committee</a:t>
            </a:r>
            <a:endParaRPr lang="en-US" sz="2000" b="1" spc="300" dirty="0">
              <a:solidFill>
                <a:schemeClr val="bg1"/>
              </a:solidFill>
              <a:latin typeface="Arial" panose="020B0604020202020204" pitchFamily="34" charset="0"/>
              <a:cs typeface="Arial" panose="020B0604020202020204" pitchFamily="34" charset="0"/>
            </a:endParaRPr>
          </a:p>
        </p:txBody>
      </p:sp>
      <p:sp>
        <p:nvSpPr>
          <p:cNvPr id="27" name="Rectangle: Rounded Corners 173">
            <a:extLst>
              <a:ext uri="{FF2B5EF4-FFF2-40B4-BE49-F238E27FC236}">
                <a16:creationId xmlns:a16="http://schemas.microsoft.com/office/drawing/2014/main" id="{AA26C45A-F365-384A-405C-474E3905F83A}"/>
              </a:ext>
            </a:extLst>
          </p:cNvPr>
          <p:cNvSpPr/>
          <p:nvPr/>
        </p:nvSpPr>
        <p:spPr>
          <a:xfrm>
            <a:off x="6608826" y="1504679"/>
            <a:ext cx="2547451" cy="793051"/>
          </a:xfrm>
          <a:prstGeom prst="roundRect">
            <a:avLst>
              <a:gd name="adj" fmla="val 4900"/>
            </a:avLst>
          </a:prstGeom>
          <a:solidFill>
            <a:schemeClr val="bg1">
              <a:lumMod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Governance Committee</a:t>
            </a:r>
            <a:endParaRPr lang="en-US" sz="2000" b="1" spc="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198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BFF59B-51AC-4BC6-8092-88C74C724203}"/>
              </a:ext>
            </a:extLst>
          </p:cNvPr>
          <p:cNvSpPr>
            <a:spLocks noGrp="1"/>
          </p:cNvSpPr>
          <p:nvPr>
            <p:ph type="ctrTitle"/>
          </p:nvPr>
        </p:nvSpPr>
        <p:spPr>
          <a:xfrm>
            <a:off x="397098" y="805964"/>
            <a:ext cx="11211404" cy="579973"/>
          </a:xfrm>
        </p:spPr>
        <p:txBody>
          <a:bodyPr>
            <a:noAutofit/>
          </a:bodyPr>
          <a:lstStyle/>
          <a:p>
            <a:pPr algn="l">
              <a:lnSpc>
                <a:spcPct val="150000"/>
              </a:lnSpc>
            </a:pPr>
            <a:br>
              <a:rPr lang="en-US" sz="2000" dirty="0">
                <a:solidFill>
                  <a:srgbClr val="A61D32"/>
                </a:solidFill>
                <a:latin typeface="Arial" charset="0"/>
                <a:ea typeface="Arial" charset="0"/>
                <a:cs typeface="Arial" charset="0"/>
              </a:rPr>
            </a:br>
            <a:br>
              <a:rPr lang="en-US" sz="2000" b="1" dirty="0">
                <a:solidFill>
                  <a:srgbClr val="A61D32"/>
                </a:solidFill>
                <a:latin typeface="Arial" charset="0"/>
                <a:ea typeface="Arial" charset="0"/>
                <a:cs typeface="Arial" charset="0"/>
              </a:rPr>
            </a:br>
            <a:r>
              <a:rPr lang="en-US" sz="2000" b="1" dirty="0">
                <a:solidFill>
                  <a:srgbClr val="A61D32"/>
                </a:solidFill>
                <a:latin typeface="Arial" charset="0"/>
                <a:ea typeface="Arial" charset="0"/>
                <a:cs typeface="Arial" charset="0"/>
              </a:rPr>
              <a:t>Cross-Sector Collaboration in Cities: Learning Journey or Blame Game? (forthcoming)</a:t>
            </a:r>
            <a:br>
              <a:rPr lang="en-US" sz="2000" b="1" dirty="0">
                <a:solidFill>
                  <a:srgbClr val="A61D32"/>
                </a:solidFill>
                <a:latin typeface="Arial" charset="0"/>
                <a:ea typeface="Arial" charset="0"/>
                <a:cs typeface="Arial" charset="0"/>
              </a:rPr>
            </a:br>
            <a:r>
              <a:rPr lang="en-US" sz="1800" b="1" dirty="0">
                <a:latin typeface="Arial" charset="0"/>
                <a:ea typeface="Arial" charset="0"/>
                <a:cs typeface="Arial" charset="0"/>
              </a:rPr>
              <a:t>Pulido-Gomez et.al. </a:t>
            </a:r>
            <a:r>
              <a:rPr lang="en-US" sz="1800" i="1" dirty="0">
                <a:latin typeface="Arial" charset="0"/>
                <a:ea typeface="Arial" charset="0"/>
                <a:cs typeface="Arial" charset="0"/>
              </a:rPr>
              <a:t>R &amp; R from Journal of Public Administration Research and Theory (JPART)</a:t>
            </a:r>
          </a:p>
        </p:txBody>
      </p:sp>
      <p:sp>
        <p:nvSpPr>
          <p:cNvPr id="2" name="TextBox 1">
            <a:extLst>
              <a:ext uri="{FF2B5EF4-FFF2-40B4-BE49-F238E27FC236}">
                <a16:creationId xmlns:a16="http://schemas.microsoft.com/office/drawing/2014/main" id="{9CC3919B-3034-70E4-DC6D-31F0562E9CC6}"/>
              </a:ext>
            </a:extLst>
          </p:cNvPr>
          <p:cNvSpPr txBox="1"/>
          <p:nvPr/>
        </p:nvSpPr>
        <p:spPr>
          <a:xfrm>
            <a:off x="485972" y="2192328"/>
            <a:ext cx="236042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Question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helps and hinders the design and management of CSCs in the longer term”</a:t>
            </a:r>
          </a:p>
        </p:txBody>
      </p:sp>
      <p:sp>
        <p:nvSpPr>
          <p:cNvPr id="3" name="TextBox 2">
            <a:extLst>
              <a:ext uri="{FF2B5EF4-FFF2-40B4-BE49-F238E27FC236}">
                <a16:creationId xmlns:a16="http://schemas.microsoft.com/office/drawing/2014/main" id="{56FDEDA0-110F-A85E-2CC3-AECACBE4F4F2}"/>
              </a:ext>
            </a:extLst>
          </p:cNvPr>
          <p:cNvSpPr txBox="1"/>
          <p:nvPr/>
        </p:nvSpPr>
        <p:spPr>
          <a:xfrm>
            <a:off x="3477410" y="2164364"/>
            <a:ext cx="236042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Methods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Study 9 CSCs across three cities and three policy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(Group) interviews, document analysis, surveys, exercises</a:t>
            </a:r>
          </a:p>
        </p:txBody>
      </p:sp>
      <p:sp>
        <p:nvSpPr>
          <p:cNvPr id="4" name="TextBox 3">
            <a:extLst>
              <a:ext uri="{FF2B5EF4-FFF2-40B4-BE49-F238E27FC236}">
                <a16:creationId xmlns:a16="http://schemas.microsoft.com/office/drawing/2014/main" id="{6ACB5B2E-C473-F1ED-AB0F-4FA1F8B373C5}"/>
              </a:ext>
            </a:extLst>
          </p:cNvPr>
          <p:cNvSpPr txBox="1"/>
          <p:nvPr/>
        </p:nvSpPr>
        <p:spPr>
          <a:xfrm>
            <a:off x="6468849" y="2164364"/>
            <a:ext cx="5633504"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Findings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Formal structure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no predictor of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Adaptable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collaborations are more likely to succeed.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Five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key actions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contribute to a virtuous learning cycle: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Build on prior relationships and social capital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Leverage a trusted individual/group as navigator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Engage the community in all stages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data to focus, learn, and improve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Invest in joint problem-solving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1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5D4B3-5188-F4CD-8B73-46FEBF95786D}"/>
              </a:ext>
            </a:extLst>
          </p:cNvPr>
          <p:cNvPicPr>
            <a:picLocks noChangeAspect="1"/>
          </p:cNvPicPr>
          <p:nvPr/>
        </p:nvPicPr>
        <p:blipFill>
          <a:blip r:embed="rId4"/>
          <a:stretch>
            <a:fillRect/>
          </a:stretch>
        </p:blipFill>
        <p:spPr>
          <a:xfrm>
            <a:off x="1515649" y="0"/>
            <a:ext cx="8455068" cy="6087968"/>
          </a:xfrm>
          <a:prstGeom prst="rect">
            <a:avLst/>
          </a:prstGeom>
        </p:spPr>
      </p:pic>
      <p:sp>
        <p:nvSpPr>
          <p:cNvPr id="9" name="TextBox 8">
            <a:extLst>
              <a:ext uri="{FF2B5EF4-FFF2-40B4-BE49-F238E27FC236}">
                <a16:creationId xmlns:a16="http://schemas.microsoft.com/office/drawing/2014/main" id="{1E6DE6F1-29AD-5156-B489-89B219450F9E}"/>
              </a:ext>
            </a:extLst>
          </p:cNvPr>
          <p:cNvSpPr txBox="1"/>
          <p:nvPr/>
        </p:nvSpPr>
        <p:spPr>
          <a:xfrm>
            <a:off x="6096000" y="6165503"/>
            <a:ext cx="71899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Pulido Gomez, S., De Jong, J., and Rivkin, J. </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Learning Journey or Blame Game?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Cross-sector Collaboration in Cities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forthcoming publication.</a:t>
            </a:r>
          </a:p>
        </p:txBody>
      </p:sp>
      <p:sp>
        <p:nvSpPr>
          <p:cNvPr id="11" name="Rectangle 10">
            <a:extLst>
              <a:ext uri="{FF2B5EF4-FFF2-40B4-BE49-F238E27FC236}">
                <a16:creationId xmlns:a16="http://schemas.microsoft.com/office/drawing/2014/main" id="{0791DF1F-43F0-FF26-628D-38CBA7016DF7}"/>
              </a:ext>
            </a:extLst>
          </p:cNvPr>
          <p:cNvSpPr/>
          <p:nvPr/>
        </p:nvSpPr>
        <p:spPr>
          <a:xfrm>
            <a:off x="7649227" y="169277"/>
            <a:ext cx="2321490" cy="554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A9E861-F826-E554-4FA9-A1B4F0EC2947}"/>
              </a:ext>
            </a:extLst>
          </p:cNvPr>
          <p:cNvSpPr/>
          <p:nvPr/>
        </p:nvSpPr>
        <p:spPr>
          <a:xfrm>
            <a:off x="6273451" y="218690"/>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BAC755F-D15A-0F85-D6E0-FFF56F0A5527}"/>
              </a:ext>
            </a:extLst>
          </p:cNvPr>
          <p:cNvSpPr/>
          <p:nvPr/>
        </p:nvSpPr>
        <p:spPr>
          <a:xfrm>
            <a:off x="6273451" y="4815828"/>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F03937E-6148-AAD9-1CEB-37F53CEE9CC3}"/>
              </a:ext>
            </a:extLst>
          </p:cNvPr>
          <p:cNvSpPr/>
          <p:nvPr/>
        </p:nvSpPr>
        <p:spPr>
          <a:xfrm>
            <a:off x="1108040" y="385567"/>
            <a:ext cx="2796988" cy="554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0789224-97B0-6A70-F503-9E5D4B4BCC03}"/>
              </a:ext>
            </a:extLst>
          </p:cNvPr>
          <p:cNvSpPr/>
          <p:nvPr/>
        </p:nvSpPr>
        <p:spPr>
          <a:xfrm>
            <a:off x="2418069" y="151494"/>
            <a:ext cx="2796988" cy="1137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75D8820-1414-972C-B9B2-6DA600086971}"/>
              </a:ext>
            </a:extLst>
          </p:cNvPr>
          <p:cNvSpPr/>
          <p:nvPr/>
        </p:nvSpPr>
        <p:spPr>
          <a:xfrm>
            <a:off x="2506533" y="4195482"/>
            <a:ext cx="4281541" cy="1817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0EBB06F-4A27-0B0A-C99B-12C5F110BF8A}"/>
              </a:ext>
            </a:extLst>
          </p:cNvPr>
          <p:cNvSpPr txBox="1"/>
          <p:nvPr/>
        </p:nvSpPr>
        <p:spPr>
          <a:xfrm>
            <a:off x="302656" y="304769"/>
            <a:ext cx="24259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Learning Journey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 Blame Game?</a:t>
            </a:r>
          </a:p>
        </p:txBody>
      </p:sp>
    </p:spTree>
    <p:extLst>
      <p:ext uri="{BB962C8B-B14F-4D97-AF65-F5344CB8AC3E}">
        <p14:creationId xmlns:p14="http://schemas.microsoft.com/office/powerpoint/2010/main" val="402945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5D4B3-5188-F4CD-8B73-46FEBF95786D}"/>
              </a:ext>
            </a:extLst>
          </p:cNvPr>
          <p:cNvPicPr>
            <a:picLocks noChangeAspect="1"/>
          </p:cNvPicPr>
          <p:nvPr/>
        </p:nvPicPr>
        <p:blipFill>
          <a:blip r:embed="rId4"/>
          <a:stretch>
            <a:fillRect/>
          </a:stretch>
        </p:blipFill>
        <p:spPr>
          <a:xfrm>
            <a:off x="1515649" y="0"/>
            <a:ext cx="8455068" cy="6087968"/>
          </a:xfrm>
          <a:prstGeom prst="rect">
            <a:avLst/>
          </a:prstGeom>
        </p:spPr>
      </p:pic>
      <p:sp>
        <p:nvSpPr>
          <p:cNvPr id="9" name="TextBox 8">
            <a:extLst>
              <a:ext uri="{FF2B5EF4-FFF2-40B4-BE49-F238E27FC236}">
                <a16:creationId xmlns:a16="http://schemas.microsoft.com/office/drawing/2014/main" id="{1E6DE6F1-29AD-5156-B489-89B219450F9E}"/>
              </a:ext>
            </a:extLst>
          </p:cNvPr>
          <p:cNvSpPr txBox="1"/>
          <p:nvPr/>
        </p:nvSpPr>
        <p:spPr>
          <a:xfrm>
            <a:off x="6096000" y="6165503"/>
            <a:ext cx="71899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Pulido Gomez, S., De Jong, J., and Rivkin, J. </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Learning Journey or Blame Game?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Cross-sector Collaboration in Cities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forthcoming publication.</a:t>
            </a:r>
          </a:p>
        </p:txBody>
      </p:sp>
      <p:sp>
        <p:nvSpPr>
          <p:cNvPr id="11" name="Rectangle 10">
            <a:extLst>
              <a:ext uri="{FF2B5EF4-FFF2-40B4-BE49-F238E27FC236}">
                <a16:creationId xmlns:a16="http://schemas.microsoft.com/office/drawing/2014/main" id="{0791DF1F-43F0-FF26-628D-38CBA7016DF7}"/>
              </a:ext>
            </a:extLst>
          </p:cNvPr>
          <p:cNvSpPr/>
          <p:nvPr/>
        </p:nvSpPr>
        <p:spPr>
          <a:xfrm>
            <a:off x="7649227" y="169277"/>
            <a:ext cx="2321490" cy="554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A9E861-F826-E554-4FA9-A1B4F0EC2947}"/>
              </a:ext>
            </a:extLst>
          </p:cNvPr>
          <p:cNvSpPr/>
          <p:nvPr/>
        </p:nvSpPr>
        <p:spPr>
          <a:xfrm>
            <a:off x="6273451" y="218690"/>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BAC755F-D15A-0F85-D6E0-FFF56F0A5527}"/>
              </a:ext>
            </a:extLst>
          </p:cNvPr>
          <p:cNvSpPr/>
          <p:nvPr/>
        </p:nvSpPr>
        <p:spPr>
          <a:xfrm>
            <a:off x="6273451" y="4815828"/>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F03937E-6148-AAD9-1CEB-37F53CEE9CC3}"/>
              </a:ext>
            </a:extLst>
          </p:cNvPr>
          <p:cNvSpPr/>
          <p:nvPr/>
        </p:nvSpPr>
        <p:spPr>
          <a:xfrm>
            <a:off x="1108040" y="385567"/>
            <a:ext cx="2796988" cy="554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0789224-97B0-6A70-F503-9E5D4B4BCC03}"/>
              </a:ext>
            </a:extLst>
          </p:cNvPr>
          <p:cNvSpPr/>
          <p:nvPr/>
        </p:nvSpPr>
        <p:spPr>
          <a:xfrm>
            <a:off x="2418069" y="151494"/>
            <a:ext cx="2796988" cy="1137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75D8820-1414-972C-B9B2-6DA600086971}"/>
              </a:ext>
            </a:extLst>
          </p:cNvPr>
          <p:cNvSpPr/>
          <p:nvPr/>
        </p:nvSpPr>
        <p:spPr>
          <a:xfrm>
            <a:off x="2506534" y="4581662"/>
            <a:ext cx="2796988" cy="1137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0EBB06F-4A27-0B0A-C99B-12C5F110BF8A}"/>
              </a:ext>
            </a:extLst>
          </p:cNvPr>
          <p:cNvSpPr txBox="1"/>
          <p:nvPr/>
        </p:nvSpPr>
        <p:spPr>
          <a:xfrm>
            <a:off x="302656" y="304769"/>
            <a:ext cx="24259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Learning Journey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 Blame Game?</a:t>
            </a:r>
          </a:p>
        </p:txBody>
      </p:sp>
    </p:spTree>
    <p:extLst>
      <p:ext uri="{BB962C8B-B14F-4D97-AF65-F5344CB8AC3E}">
        <p14:creationId xmlns:p14="http://schemas.microsoft.com/office/powerpoint/2010/main" val="24251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5D4B3-5188-F4CD-8B73-46FEBF95786D}"/>
              </a:ext>
            </a:extLst>
          </p:cNvPr>
          <p:cNvPicPr>
            <a:picLocks noChangeAspect="1"/>
          </p:cNvPicPr>
          <p:nvPr/>
        </p:nvPicPr>
        <p:blipFill>
          <a:blip r:embed="rId4"/>
          <a:stretch>
            <a:fillRect/>
          </a:stretch>
        </p:blipFill>
        <p:spPr>
          <a:xfrm>
            <a:off x="1515649" y="0"/>
            <a:ext cx="8455068" cy="6087968"/>
          </a:xfrm>
          <a:prstGeom prst="rect">
            <a:avLst/>
          </a:prstGeom>
        </p:spPr>
      </p:pic>
      <p:sp>
        <p:nvSpPr>
          <p:cNvPr id="9" name="TextBox 8">
            <a:extLst>
              <a:ext uri="{FF2B5EF4-FFF2-40B4-BE49-F238E27FC236}">
                <a16:creationId xmlns:a16="http://schemas.microsoft.com/office/drawing/2014/main" id="{1E6DE6F1-29AD-5156-B489-89B219450F9E}"/>
              </a:ext>
            </a:extLst>
          </p:cNvPr>
          <p:cNvSpPr txBox="1"/>
          <p:nvPr/>
        </p:nvSpPr>
        <p:spPr>
          <a:xfrm>
            <a:off x="6096000" y="6165503"/>
            <a:ext cx="71899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Pulido Gomez, S., De Jong, J., and Rivkin, J. </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Learning Journey or Blame Game?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Cross-sector Collaboration in Cities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forthcoming publication.</a:t>
            </a:r>
          </a:p>
        </p:txBody>
      </p:sp>
      <p:sp>
        <p:nvSpPr>
          <p:cNvPr id="11" name="Rectangle 10">
            <a:extLst>
              <a:ext uri="{FF2B5EF4-FFF2-40B4-BE49-F238E27FC236}">
                <a16:creationId xmlns:a16="http://schemas.microsoft.com/office/drawing/2014/main" id="{0791DF1F-43F0-FF26-628D-38CBA7016DF7}"/>
              </a:ext>
            </a:extLst>
          </p:cNvPr>
          <p:cNvSpPr/>
          <p:nvPr/>
        </p:nvSpPr>
        <p:spPr>
          <a:xfrm>
            <a:off x="7649227" y="169277"/>
            <a:ext cx="2321490" cy="554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A9E861-F826-E554-4FA9-A1B4F0EC2947}"/>
              </a:ext>
            </a:extLst>
          </p:cNvPr>
          <p:cNvSpPr/>
          <p:nvPr/>
        </p:nvSpPr>
        <p:spPr>
          <a:xfrm>
            <a:off x="6273451" y="218690"/>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BAC755F-D15A-0F85-D6E0-FFF56F0A5527}"/>
              </a:ext>
            </a:extLst>
          </p:cNvPr>
          <p:cNvSpPr/>
          <p:nvPr/>
        </p:nvSpPr>
        <p:spPr>
          <a:xfrm>
            <a:off x="6273451" y="4815828"/>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0EBB06F-4A27-0B0A-C99B-12C5F110BF8A}"/>
              </a:ext>
            </a:extLst>
          </p:cNvPr>
          <p:cNvSpPr txBox="1"/>
          <p:nvPr/>
        </p:nvSpPr>
        <p:spPr>
          <a:xfrm>
            <a:off x="271849" y="351982"/>
            <a:ext cx="24259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Learning Journey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 Blame Game?</a:t>
            </a:r>
          </a:p>
        </p:txBody>
      </p:sp>
    </p:spTree>
    <p:extLst>
      <p:ext uri="{BB962C8B-B14F-4D97-AF65-F5344CB8AC3E}">
        <p14:creationId xmlns:p14="http://schemas.microsoft.com/office/powerpoint/2010/main" val="267545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looking at a blueprint&#10;&#10;Description automatically generated with low confidence">
            <a:extLst>
              <a:ext uri="{FF2B5EF4-FFF2-40B4-BE49-F238E27FC236}">
                <a16:creationId xmlns:a16="http://schemas.microsoft.com/office/drawing/2014/main" id="{3A37F2C6-E994-07AF-61D5-84B0A6263019}"/>
              </a:ext>
            </a:extLst>
          </p:cNvPr>
          <p:cNvPicPr>
            <a:picLocks noChangeAspect="1"/>
          </p:cNvPicPr>
          <p:nvPr/>
        </p:nvPicPr>
        <p:blipFill>
          <a:blip r:embed="rId3"/>
          <a:stretch>
            <a:fillRect/>
          </a:stretch>
        </p:blipFill>
        <p:spPr>
          <a:xfrm>
            <a:off x="0" y="-1060"/>
            <a:ext cx="12192001" cy="6856426"/>
          </a:xfrm>
          <a:prstGeom prst="rect">
            <a:avLst/>
          </a:prstGeom>
        </p:spPr>
      </p:pic>
      <p:sp>
        <p:nvSpPr>
          <p:cNvPr id="4" name="Title 1">
            <a:extLst>
              <a:ext uri="{FF2B5EF4-FFF2-40B4-BE49-F238E27FC236}">
                <a16:creationId xmlns:a16="http://schemas.microsoft.com/office/drawing/2014/main" id="{E8664A15-002B-F4A8-2E1D-E16EF6773752}"/>
              </a:ext>
            </a:extLst>
          </p:cNvPr>
          <p:cNvSpPr>
            <a:spLocks noGrp="1"/>
          </p:cNvSpPr>
          <p:nvPr>
            <p:ph type="ctrTitle"/>
          </p:nvPr>
        </p:nvSpPr>
        <p:spPr>
          <a:xfrm>
            <a:off x="4906978" y="770267"/>
            <a:ext cx="7285023" cy="808982"/>
          </a:xfrm>
        </p:spPr>
        <p:txBody>
          <a:bodyPr>
            <a:noAutofit/>
          </a:bodyPr>
          <a:lstStyle/>
          <a:p>
            <a:pPr algn="l"/>
            <a:r>
              <a:rPr lang="en-US" sz="4800" b="1" dirty="0">
                <a:latin typeface="Arial" charset="0"/>
                <a:ea typeface="Arial" charset="0"/>
                <a:cs typeface="Arial" charset="0"/>
              </a:rPr>
              <a:t>Yet, all city leaders </a:t>
            </a:r>
            <a:br>
              <a:rPr lang="en-US" sz="4800" b="1" dirty="0">
                <a:latin typeface="Arial" charset="0"/>
                <a:ea typeface="Arial" charset="0"/>
                <a:cs typeface="Arial" charset="0"/>
              </a:rPr>
            </a:br>
            <a:r>
              <a:rPr lang="en-US" sz="4800" b="1" dirty="0">
                <a:latin typeface="Arial" charset="0"/>
                <a:ea typeface="Arial" charset="0"/>
                <a:cs typeface="Arial" charset="0"/>
              </a:rPr>
              <a:t>face similar challenges</a:t>
            </a:r>
          </a:p>
        </p:txBody>
      </p:sp>
    </p:spTree>
    <p:extLst>
      <p:ext uri="{BB962C8B-B14F-4D97-AF65-F5344CB8AC3E}">
        <p14:creationId xmlns:p14="http://schemas.microsoft.com/office/powerpoint/2010/main" val="531116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5D4B3-5188-F4CD-8B73-46FEBF95786D}"/>
              </a:ext>
            </a:extLst>
          </p:cNvPr>
          <p:cNvPicPr>
            <a:picLocks noChangeAspect="1"/>
          </p:cNvPicPr>
          <p:nvPr/>
        </p:nvPicPr>
        <p:blipFill>
          <a:blip r:embed="rId4"/>
          <a:stretch>
            <a:fillRect/>
          </a:stretch>
        </p:blipFill>
        <p:spPr>
          <a:xfrm>
            <a:off x="1515649" y="0"/>
            <a:ext cx="8455068" cy="6087968"/>
          </a:xfrm>
          <a:prstGeom prst="rect">
            <a:avLst/>
          </a:prstGeom>
        </p:spPr>
      </p:pic>
      <p:sp>
        <p:nvSpPr>
          <p:cNvPr id="9" name="TextBox 8">
            <a:extLst>
              <a:ext uri="{FF2B5EF4-FFF2-40B4-BE49-F238E27FC236}">
                <a16:creationId xmlns:a16="http://schemas.microsoft.com/office/drawing/2014/main" id="{1E6DE6F1-29AD-5156-B489-89B219450F9E}"/>
              </a:ext>
            </a:extLst>
          </p:cNvPr>
          <p:cNvSpPr txBox="1"/>
          <p:nvPr/>
        </p:nvSpPr>
        <p:spPr>
          <a:xfrm>
            <a:off x="6096000" y="6165503"/>
            <a:ext cx="71899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Pulido Gomez, S., De Jong, J., and Rivkin, J. </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Learning Journey or Blame Game?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Cross-sector Collaboration in Cities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forthcoming publication.</a:t>
            </a:r>
          </a:p>
        </p:txBody>
      </p:sp>
      <p:sp>
        <p:nvSpPr>
          <p:cNvPr id="10" name="Rectangle 9">
            <a:extLst>
              <a:ext uri="{FF2B5EF4-FFF2-40B4-BE49-F238E27FC236}">
                <a16:creationId xmlns:a16="http://schemas.microsoft.com/office/drawing/2014/main" id="{B435A420-DB88-1C3A-733F-EC18E6FA72E6}"/>
              </a:ext>
            </a:extLst>
          </p:cNvPr>
          <p:cNvSpPr/>
          <p:nvPr/>
        </p:nvSpPr>
        <p:spPr>
          <a:xfrm>
            <a:off x="1515649" y="269017"/>
            <a:ext cx="2321490" cy="554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61CBAE2-6D6F-5B91-D27E-F52F27AEA624}"/>
              </a:ext>
            </a:extLst>
          </p:cNvPr>
          <p:cNvSpPr/>
          <p:nvPr/>
        </p:nvSpPr>
        <p:spPr>
          <a:xfrm>
            <a:off x="2903951" y="351982"/>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E1A89A0-A539-6FCA-8A5D-B402C8198338}"/>
              </a:ext>
            </a:extLst>
          </p:cNvPr>
          <p:cNvSpPr/>
          <p:nvPr/>
        </p:nvSpPr>
        <p:spPr>
          <a:xfrm>
            <a:off x="2967625" y="4797358"/>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C8933E-6575-7700-8C18-B6D463ED14A6}"/>
              </a:ext>
            </a:extLst>
          </p:cNvPr>
          <p:cNvSpPr txBox="1"/>
          <p:nvPr/>
        </p:nvSpPr>
        <p:spPr>
          <a:xfrm>
            <a:off x="271849" y="351982"/>
            <a:ext cx="242598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Learning Journey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 Blame Game?</a:t>
            </a:r>
          </a:p>
        </p:txBody>
      </p:sp>
    </p:spTree>
    <p:extLst>
      <p:ext uri="{BB962C8B-B14F-4D97-AF65-F5344CB8AC3E}">
        <p14:creationId xmlns:p14="http://schemas.microsoft.com/office/powerpoint/2010/main" val="3348363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60EF1-F702-FDAC-C097-2519AE51E53D}"/>
              </a:ext>
            </a:extLst>
          </p:cNvPr>
          <p:cNvPicPr>
            <a:picLocks noChangeAspect="1"/>
          </p:cNvPicPr>
          <p:nvPr/>
        </p:nvPicPr>
        <p:blipFill>
          <a:blip r:embed="rId3"/>
          <a:stretch>
            <a:fillRect/>
          </a:stretch>
        </p:blipFill>
        <p:spPr>
          <a:xfrm>
            <a:off x="1515649" y="0"/>
            <a:ext cx="8455068" cy="6087968"/>
          </a:xfrm>
          <a:prstGeom prst="rect">
            <a:avLst/>
          </a:prstGeom>
        </p:spPr>
      </p:pic>
      <p:sp>
        <p:nvSpPr>
          <p:cNvPr id="3" name="Rectangle 2">
            <a:extLst>
              <a:ext uri="{FF2B5EF4-FFF2-40B4-BE49-F238E27FC236}">
                <a16:creationId xmlns:a16="http://schemas.microsoft.com/office/drawing/2014/main" id="{4EF3FA0F-4D3A-EBAA-BB94-C2DC1E0A4E8B}"/>
              </a:ext>
            </a:extLst>
          </p:cNvPr>
          <p:cNvSpPr/>
          <p:nvPr/>
        </p:nvSpPr>
        <p:spPr>
          <a:xfrm>
            <a:off x="1515649" y="269017"/>
            <a:ext cx="2321490" cy="554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D175229-C90F-268C-503B-238B86679648}"/>
              </a:ext>
            </a:extLst>
          </p:cNvPr>
          <p:cNvSpPr/>
          <p:nvPr/>
        </p:nvSpPr>
        <p:spPr>
          <a:xfrm>
            <a:off x="2903951" y="351982"/>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39D17C7-40C9-D1D1-69ED-CE870DD9F34E}"/>
              </a:ext>
            </a:extLst>
          </p:cNvPr>
          <p:cNvSpPr/>
          <p:nvPr/>
        </p:nvSpPr>
        <p:spPr>
          <a:xfrm>
            <a:off x="2967625" y="4797358"/>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41CD1C3-7456-7755-65F5-B0DE8125FAF8}"/>
              </a:ext>
            </a:extLst>
          </p:cNvPr>
          <p:cNvSpPr txBox="1"/>
          <p:nvPr/>
        </p:nvSpPr>
        <p:spPr>
          <a:xfrm>
            <a:off x="271849" y="351982"/>
            <a:ext cx="28504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Journey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Blame Game?</a:t>
            </a:r>
          </a:p>
        </p:txBody>
      </p:sp>
      <p:sp>
        <p:nvSpPr>
          <p:cNvPr id="7" name="Rectangle 6">
            <a:extLst>
              <a:ext uri="{FF2B5EF4-FFF2-40B4-BE49-F238E27FC236}">
                <a16:creationId xmlns:a16="http://schemas.microsoft.com/office/drawing/2014/main" id="{549274A6-AC6C-539F-8A25-64EE43355A9F}"/>
              </a:ext>
            </a:extLst>
          </p:cNvPr>
          <p:cNvSpPr/>
          <p:nvPr/>
        </p:nvSpPr>
        <p:spPr>
          <a:xfrm rot="2754995">
            <a:off x="5624974" y="465215"/>
            <a:ext cx="193510" cy="3987177"/>
          </a:xfrm>
          <a:prstGeom prst="rect">
            <a:avLst/>
          </a:prstGeom>
          <a:solidFill>
            <a:srgbClr val="A61D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387BFE7-BA69-C7F3-92D3-5B76E4F76E00}"/>
              </a:ext>
            </a:extLst>
          </p:cNvPr>
          <p:cNvSpPr/>
          <p:nvPr/>
        </p:nvSpPr>
        <p:spPr>
          <a:xfrm rot="7880138">
            <a:off x="5755550" y="395736"/>
            <a:ext cx="193510" cy="3987177"/>
          </a:xfrm>
          <a:prstGeom prst="rect">
            <a:avLst/>
          </a:prstGeom>
          <a:solidFill>
            <a:srgbClr val="A61D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BD3ED53-0440-E345-E644-0B28E4D47C10}"/>
              </a:ext>
            </a:extLst>
          </p:cNvPr>
          <p:cNvSpPr txBox="1"/>
          <p:nvPr/>
        </p:nvSpPr>
        <p:spPr>
          <a:xfrm>
            <a:off x="6303931" y="6288018"/>
            <a:ext cx="5882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Pulido Gomez, S., De Jong, J., and Rivkin, J. Learning Journey or Blame Game?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Cross-sector Collaboration in Cities, forthcoming publication.</a:t>
            </a:r>
          </a:p>
        </p:txBody>
      </p:sp>
    </p:spTree>
    <p:extLst>
      <p:ext uri="{BB962C8B-B14F-4D97-AF65-F5344CB8AC3E}">
        <p14:creationId xmlns:p14="http://schemas.microsoft.com/office/powerpoint/2010/main" val="2941029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15E7C5-2566-2DD3-9345-68C709EA6185}"/>
              </a:ext>
            </a:extLst>
          </p:cNvPr>
          <p:cNvPicPr>
            <a:picLocks noChangeAspect="1"/>
          </p:cNvPicPr>
          <p:nvPr/>
        </p:nvPicPr>
        <p:blipFill>
          <a:blip r:embed="rId3"/>
          <a:stretch>
            <a:fillRect/>
          </a:stretch>
        </p:blipFill>
        <p:spPr>
          <a:xfrm>
            <a:off x="1515649" y="0"/>
            <a:ext cx="8455068" cy="6087968"/>
          </a:xfrm>
          <a:prstGeom prst="rect">
            <a:avLst/>
          </a:prstGeom>
        </p:spPr>
      </p:pic>
      <p:sp>
        <p:nvSpPr>
          <p:cNvPr id="3" name="Rectangle 2">
            <a:extLst>
              <a:ext uri="{FF2B5EF4-FFF2-40B4-BE49-F238E27FC236}">
                <a16:creationId xmlns:a16="http://schemas.microsoft.com/office/drawing/2014/main" id="{0BF9B06F-350B-4272-5ECC-D66087A7BBBC}"/>
              </a:ext>
            </a:extLst>
          </p:cNvPr>
          <p:cNvSpPr/>
          <p:nvPr/>
        </p:nvSpPr>
        <p:spPr>
          <a:xfrm>
            <a:off x="6273451" y="300080"/>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D6B786B-0367-89F0-DF7C-DAF03DD9E7B0}"/>
              </a:ext>
            </a:extLst>
          </p:cNvPr>
          <p:cNvSpPr/>
          <p:nvPr/>
        </p:nvSpPr>
        <p:spPr>
          <a:xfrm>
            <a:off x="6273451" y="4815828"/>
            <a:ext cx="2321490" cy="886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0D604C7-D65C-D4A0-9753-A13B9AD48F10}"/>
              </a:ext>
            </a:extLst>
          </p:cNvPr>
          <p:cNvSpPr txBox="1"/>
          <p:nvPr/>
        </p:nvSpPr>
        <p:spPr>
          <a:xfrm>
            <a:off x="271849" y="351982"/>
            <a:ext cx="28504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Journey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Blame Game?</a:t>
            </a:r>
          </a:p>
        </p:txBody>
      </p:sp>
      <p:sp>
        <p:nvSpPr>
          <p:cNvPr id="6" name="Rectangle 5">
            <a:extLst>
              <a:ext uri="{FF2B5EF4-FFF2-40B4-BE49-F238E27FC236}">
                <a16:creationId xmlns:a16="http://schemas.microsoft.com/office/drawing/2014/main" id="{5B86838A-9289-3769-778F-17D7FA7525AB}"/>
              </a:ext>
            </a:extLst>
          </p:cNvPr>
          <p:cNvSpPr/>
          <p:nvPr/>
        </p:nvSpPr>
        <p:spPr>
          <a:xfrm>
            <a:off x="7945676" y="169277"/>
            <a:ext cx="4040136" cy="57326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 in Team Design and Launch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and address the common barriers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Task conflict does not have to be negative per 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Create conditions for learning, adaptation and growth as a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Celebrate milestones and learn from what goes well</a:t>
            </a:r>
          </a:p>
        </p:txBody>
      </p:sp>
      <p:sp>
        <p:nvSpPr>
          <p:cNvPr id="7" name="TextBox 6">
            <a:extLst>
              <a:ext uri="{FF2B5EF4-FFF2-40B4-BE49-F238E27FC236}">
                <a16:creationId xmlns:a16="http://schemas.microsoft.com/office/drawing/2014/main" id="{D6246A64-BE15-EF8D-0BAE-6E169DC30FF7}"/>
              </a:ext>
            </a:extLst>
          </p:cNvPr>
          <p:cNvSpPr txBox="1"/>
          <p:nvPr/>
        </p:nvSpPr>
        <p:spPr>
          <a:xfrm>
            <a:off x="6303931" y="6288018"/>
            <a:ext cx="58826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Pulido Gomez, S., De Jong, J., and Rivkin, J. Learning Journey or Blame Game?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Cross-sector Collaboration in Cities, forthcoming publication.</a:t>
            </a:r>
          </a:p>
        </p:txBody>
      </p:sp>
    </p:spTree>
    <p:extLst>
      <p:ext uri="{BB962C8B-B14F-4D97-AF65-F5344CB8AC3E}">
        <p14:creationId xmlns:p14="http://schemas.microsoft.com/office/powerpoint/2010/main" val="304714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1412"/>
          </a:xfrm>
        </p:spPr>
        <p:txBody>
          <a:bodyPr>
            <a:normAutofit/>
          </a:bodyPr>
          <a:lstStyle/>
          <a:p>
            <a:r>
              <a:rPr lang="en-US" sz="3600" b="1" dirty="0">
                <a:solidFill>
                  <a:srgbClr val="A61D32"/>
                </a:solidFill>
                <a:latin typeface="Arial" charset="0"/>
                <a:cs typeface="Arial" charset="0"/>
              </a:rPr>
              <a:t>Some Takeaways</a:t>
            </a:r>
            <a:endParaRPr lang="en-US" sz="3600" dirty="0"/>
          </a:p>
        </p:txBody>
      </p:sp>
      <p:sp>
        <p:nvSpPr>
          <p:cNvPr id="3" name="Content Placeholder 2"/>
          <p:cNvSpPr>
            <a:spLocks noGrp="1"/>
          </p:cNvSpPr>
          <p:nvPr>
            <p:ph idx="1"/>
          </p:nvPr>
        </p:nvSpPr>
        <p:spPr>
          <a:xfrm>
            <a:off x="838200" y="2032510"/>
            <a:ext cx="10515600" cy="4743948"/>
          </a:xfrm>
        </p:spPr>
        <p:txBody>
          <a:bodyPr>
            <a:normAutofit/>
          </a:bodyPr>
          <a:lstStyle/>
          <a:p>
            <a:pPr marL="514350" indent="-514350">
              <a:buAutoNum type="arabicPeriod"/>
            </a:pPr>
            <a:r>
              <a:rPr lang="en-US" sz="2400" dirty="0">
                <a:latin typeface="Franklin Gothic Book" panose="020B0503020102020204" pitchFamily="34" charset="0"/>
              </a:rPr>
              <a:t>Collaborating across boundaries is </a:t>
            </a:r>
            <a:r>
              <a:rPr lang="en-US" sz="2400" b="1" dirty="0">
                <a:latin typeface="Franklin Gothic Book" panose="020B0503020102020204" pitchFamily="34" charset="0"/>
              </a:rPr>
              <a:t>almost</a:t>
            </a:r>
            <a:r>
              <a:rPr lang="en-US" sz="2400" dirty="0">
                <a:latin typeface="Franklin Gothic Book" panose="020B0503020102020204" pitchFamily="34" charset="0"/>
              </a:rPr>
              <a:t> </a:t>
            </a:r>
            <a:r>
              <a:rPr lang="en-US" sz="2400" b="1" dirty="0">
                <a:latin typeface="Franklin Gothic Book" panose="020B0503020102020204" pitchFamily="34" charset="0"/>
              </a:rPr>
              <a:t>always hard</a:t>
            </a:r>
            <a:r>
              <a:rPr lang="en-US" sz="2400" dirty="0">
                <a:latin typeface="Franklin Gothic Book" panose="020B0503020102020204" pitchFamily="34" charset="0"/>
              </a:rPr>
              <a:t>. Acknowledge and address the common barriers and address them explicitly.</a:t>
            </a:r>
          </a:p>
          <a:p>
            <a:pPr marL="514350" indent="-514350">
              <a:buAutoNum type="arabicPeriod"/>
            </a:pPr>
            <a:endParaRPr lang="en-US" sz="2400" dirty="0">
              <a:latin typeface="Franklin Gothic Book" panose="020B0503020102020204" pitchFamily="34" charset="0"/>
            </a:endParaRPr>
          </a:p>
          <a:p>
            <a:pPr marL="514350" indent="-514350">
              <a:buAutoNum type="arabicPeriod"/>
            </a:pPr>
            <a:r>
              <a:rPr lang="en-US" sz="2400" dirty="0">
                <a:latin typeface="Franklin Gothic Book" panose="020B0503020102020204" pitchFamily="34" charset="0"/>
              </a:rPr>
              <a:t>Adopt a both/and mindset: </a:t>
            </a:r>
            <a:r>
              <a:rPr lang="en-US" sz="2400" b="1" dirty="0">
                <a:latin typeface="Franklin Gothic Book" panose="020B0503020102020204" pitchFamily="34" charset="0"/>
              </a:rPr>
              <a:t>starting small and thinking big </a:t>
            </a:r>
            <a:r>
              <a:rPr lang="en-US" sz="2400" dirty="0">
                <a:latin typeface="Franklin Gothic Book" panose="020B0503020102020204" pitchFamily="34" charset="0"/>
              </a:rPr>
              <a:t>are not mutually exclusive. Find a suitable entry point and learn your way forward.</a:t>
            </a:r>
          </a:p>
          <a:p>
            <a:pPr marL="514350" indent="-514350">
              <a:buAutoNum type="arabicPeriod"/>
            </a:pPr>
            <a:endParaRPr lang="en-US" sz="2400" dirty="0">
              <a:latin typeface="Franklin Gothic Book" panose="020B0503020102020204" pitchFamily="34" charset="0"/>
            </a:endParaRPr>
          </a:p>
          <a:p>
            <a:pPr marL="514350" indent="-514350">
              <a:buAutoNum type="arabicPeriod"/>
            </a:pPr>
            <a:r>
              <a:rPr lang="en-US" sz="2400" dirty="0">
                <a:latin typeface="Franklin Gothic Book" panose="020B0503020102020204" pitchFamily="34" charset="0"/>
              </a:rPr>
              <a:t>Don’t lock yourself into a structure. Invest in the ability to </a:t>
            </a:r>
            <a:r>
              <a:rPr lang="en-US" sz="2400" b="1" dirty="0">
                <a:latin typeface="Franklin Gothic Book" panose="020B0503020102020204" pitchFamily="34" charset="0"/>
              </a:rPr>
              <a:t>learn and adapt </a:t>
            </a:r>
            <a:r>
              <a:rPr lang="en-US" sz="2400" dirty="0">
                <a:latin typeface="Franklin Gothic Book" panose="020B0503020102020204" pitchFamily="34" charset="0"/>
              </a:rPr>
              <a:t>along the way. When there is a problem, solve it together.  </a:t>
            </a:r>
          </a:p>
          <a:p>
            <a:pPr marL="0" indent="0">
              <a:buNone/>
            </a:pPr>
            <a:endParaRPr lang="en-US" sz="2400" dirty="0">
              <a:latin typeface="Franklin Gothic Book" panose="020B0503020102020204" pitchFamily="34" charset="0"/>
            </a:endParaRPr>
          </a:p>
        </p:txBody>
      </p:sp>
    </p:spTree>
    <p:extLst>
      <p:ext uri="{BB962C8B-B14F-4D97-AF65-F5344CB8AC3E}">
        <p14:creationId xmlns:p14="http://schemas.microsoft.com/office/powerpoint/2010/main" val="26446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53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2" descr="C:\Users\jdejong\Downloads\bbun115_hi.jpg">
            <a:extLst>
              <a:ext uri="{FF2B5EF4-FFF2-40B4-BE49-F238E27FC236}">
                <a16:creationId xmlns:a16="http://schemas.microsoft.com/office/drawing/2014/main" id="{79A4FBD7-9B55-48FD-9E40-AD800AAEE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152" y="624055"/>
            <a:ext cx="6256929" cy="503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524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A9B1C8F-C2C5-FF4B-BA01-65865198A405}"/>
              </a:ext>
            </a:extLst>
          </p:cNvPr>
          <p:cNvSpPr>
            <a:spLocks noGrp="1"/>
          </p:cNvSpPr>
          <p:nvPr>
            <p:ph type="title"/>
          </p:nvPr>
        </p:nvSpPr>
        <p:spPr>
          <a:xfrm>
            <a:off x="498764" y="365125"/>
            <a:ext cx="11275702" cy="1325563"/>
          </a:xfrm>
        </p:spPr>
        <p:txBody>
          <a:bodyPr>
            <a:noAutofit/>
          </a:bodyPr>
          <a:lstStyle/>
          <a:p>
            <a:pPr algn="l"/>
            <a:r>
              <a:rPr lang="en-US" sz="4000" b="1" dirty="0">
                <a:solidFill>
                  <a:srgbClr val="A61D32"/>
                </a:solidFill>
                <a:latin typeface="Arial" charset="0"/>
                <a:ea typeface="Arial" charset="0"/>
                <a:cs typeface="Arial" charset="0"/>
              </a:rPr>
              <a:t>Capabilities for Cross- Sector Collaboration</a:t>
            </a:r>
          </a:p>
        </p:txBody>
      </p:sp>
      <p:pic>
        <p:nvPicPr>
          <p:cNvPr id="23" name="Picture 22">
            <a:extLst>
              <a:ext uri="{FF2B5EF4-FFF2-40B4-BE49-F238E27FC236}">
                <a16:creationId xmlns:a16="http://schemas.microsoft.com/office/drawing/2014/main" id="{5DA2CACE-3EA8-992E-C736-732C4B0424FA}"/>
              </a:ext>
            </a:extLst>
          </p:cNvPr>
          <p:cNvPicPr>
            <a:picLocks noChangeAspect="1"/>
          </p:cNvPicPr>
          <p:nvPr/>
        </p:nvPicPr>
        <p:blipFill>
          <a:blip r:embed="rId3"/>
          <a:stretch>
            <a:fillRect/>
          </a:stretch>
        </p:blipFill>
        <p:spPr>
          <a:xfrm>
            <a:off x="-55822" y="2359136"/>
            <a:ext cx="12303643" cy="3803123"/>
          </a:xfrm>
          <a:prstGeom prst="rect">
            <a:avLst/>
          </a:prstGeom>
        </p:spPr>
      </p:pic>
    </p:spTree>
    <p:extLst>
      <p:ext uri="{BB962C8B-B14F-4D97-AF65-F5344CB8AC3E}">
        <p14:creationId xmlns:p14="http://schemas.microsoft.com/office/powerpoint/2010/main" val="2315255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A9B1C8F-C2C5-FF4B-BA01-65865198A405}"/>
              </a:ext>
            </a:extLst>
          </p:cNvPr>
          <p:cNvSpPr>
            <a:spLocks noGrp="1"/>
          </p:cNvSpPr>
          <p:nvPr>
            <p:ph type="ctrTitle"/>
          </p:nvPr>
        </p:nvSpPr>
        <p:spPr>
          <a:xfrm>
            <a:off x="669402" y="825258"/>
            <a:ext cx="9144000" cy="579973"/>
          </a:xfrm>
        </p:spPr>
        <p:txBody>
          <a:bodyPr>
            <a:noAutofit/>
          </a:bodyPr>
          <a:lstStyle/>
          <a:p>
            <a:pPr algn="l"/>
            <a:r>
              <a:rPr lang="en-US" sz="4600" b="1" dirty="0">
                <a:solidFill>
                  <a:srgbClr val="A61D32"/>
                </a:solidFill>
                <a:latin typeface="Arial" charset="0"/>
                <a:ea typeface="Arial" charset="0"/>
                <a:cs typeface="Arial" charset="0"/>
              </a:rPr>
              <a:t>Goals for this session</a:t>
            </a:r>
          </a:p>
        </p:txBody>
      </p:sp>
      <p:sp>
        <p:nvSpPr>
          <p:cNvPr id="10" name="TextBox 9">
            <a:extLst>
              <a:ext uri="{FF2B5EF4-FFF2-40B4-BE49-F238E27FC236}">
                <a16:creationId xmlns:a16="http://schemas.microsoft.com/office/drawing/2014/main" id="{46A14185-5D77-4974-9487-4EE1D6BFC32A}"/>
              </a:ext>
            </a:extLst>
          </p:cNvPr>
          <p:cNvSpPr txBox="1"/>
          <p:nvPr/>
        </p:nvSpPr>
        <p:spPr>
          <a:xfrm>
            <a:off x="669402" y="2305287"/>
            <a:ext cx="7414979" cy="3046988"/>
          </a:xfrm>
          <a:prstGeom prst="rect">
            <a:avLst/>
          </a:prstGeom>
          <a:noFill/>
        </p:spPr>
        <p:txBody>
          <a:bodyPr wrap="none" rtlCol="0">
            <a:spAutoFit/>
          </a:bodyPr>
          <a:lstStyle/>
          <a:p>
            <a:pPr marL="342900" indent="-342900">
              <a:buAutoNum type="arabicPeriod"/>
            </a:pPr>
            <a:r>
              <a:rPr lang="en-US" sz="2400" dirty="0"/>
              <a:t>Examine common barriers to cross-sector collaboration</a:t>
            </a:r>
          </a:p>
          <a:p>
            <a:pPr marL="342900" indent="-342900">
              <a:buAutoNum type="arabicPeriod"/>
            </a:pPr>
            <a:endParaRPr lang="en-US" sz="2400" dirty="0"/>
          </a:p>
          <a:p>
            <a:pPr marL="342900" indent="-342900">
              <a:buFontTx/>
              <a:buAutoNum type="arabicPeriod"/>
            </a:pPr>
            <a:r>
              <a:rPr lang="en-US" sz="2400" dirty="0"/>
              <a:t>Introduce research-based insights and diagnostic tools</a:t>
            </a:r>
          </a:p>
          <a:p>
            <a:pPr marL="342900" indent="-342900">
              <a:buFontTx/>
              <a:buAutoNum type="arabicPeriod"/>
            </a:pPr>
            <a:endParaRPr lang="en-US" sz="2400" dirty="0"/>
          </a:p>
          <a:p>
            <a:pPr marL="342900" indent="-342900">
              <a:buFontTx/>
              <a:buAutoNum type="arabicPeriod"/>
            </a:pPr>
            <a:r>
              <a:rPr lang="en-US" sz="2400" dirty="0"/>
              <a:t>Discuss strategic challenges in your context</a:t>
            </a:r>
          </a:p>
          <a:p>
            <a:pPr marL="342900" indent="-342900">
              <a:buFontTx/>
              <a:buAutoNum type="arabicPeriod"/>
            </a:pPr>
            <a:endParaRPr lang="en-US" sz="2400" dirty="0"/>
          </a:p>
          <a:p>
            <a:pPr marL="342900" indent="-342900">
              <a:buFontTx/>
              <a:buAutoNum type="arabicPeriod"/>
            </a:pPr>
            <a:r>
              <a:rPr lang="en-US" sz="2400" dirty="0"/>
              <a:t>Hear the “lessons learnt” from two Louisville leaders</a:t>
            </a:r>
          </a:p>
          <a:p>
            <a:endParaRPr lang="en-US" sz="2400" dirty="0"/>
          </a:p>
        </p:txBody>
      </p:sp>
    </p:spTree>
    <p:extLst>
      <p:ext uri="{BB962C8B-B14F-4D97-AF65-F5344CB8AC3E}">
        <p14:creationId xmlns:p14="http://schemas.microsoft.com/office/powerpoint/2010/main" val="181933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a:ext>
            </a:extLst>
          </a:blip>
          <a:srcRect r="-16" b="25099"/>
          <a:stretch/>
        </p:blipFill>
        <p:spPr>
          <a:xfrm>
            <a:off x="-1" y="-1"/>
            <a:ext cx="12916911" cy="6858001"/>
          </a:xfrm>
        </p:spPr>
      </p:pic>
      <p:sp>
        <p:nvSpPr>
          <p:cNvPr id="2" name="TextBox 1"/>
          <p:cNvSpPr txBox="1"/>
          <p:nvPr/>
        </p:nvSpPr>
        <p:spPr>
          <a:xfrm>
            <a:off x="6181344" y="503834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txBox="1">
            <a:spLocks/>
          </p:cNvSpPr>
          <p:nvPr/>
        </p:nvSpPr>
        <p:spPr>
          <a:xfrm>
            <a:off x="5797296" y="4187314"/>
            <a:ext cx="6201121" cy="170206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0" b="0" i="1" u="none" strike="noStrike" kern="1200" cap="none" spc="0" normalizeH="0" baseline="0" noProof="0" dirty="0">
              <a:ln>
                <a:noFill/>
              </a:ln>
              <a:solidFill>
                <a:prstClr val="white"/>
              </a:solidFill>
              <a:effectLst/>
              <a:uLnTx/>
              <a:uFillTx/>
              <a:latin typeface="Franklin Gothic Book" panose="020B05030201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8000" b="0" i="1" u="none" strike="noStrike" kern="1200" cap="none" spc="0" normalizeH="0" baseline="0" noProof="0" dirty="0">
              <a:ln>
                <a:noFill/>
              </a:ln>
              <a:solidFill>
                <a:prstClr val="white"/>
              </a:solidFill>
              <a:effectLst/>
              <a:uLnTx/>
              <a:uFillTx/>
              <a:latin typeface="Franklin Gothic Book" panose="020B05030201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400" b="0" i="0" u="none" strike="noStrike" kern="1200" cap="none" spc="0" normalizeH="0" baseline="0" noProof="0" dirty="0">
                <a:ln>
                  <a:noFill/>
                </a:ln>
                <a:solidFill>
                  <a:prstClr val="white"/>
                </a:solidFill>
                <a:effectLst/>
                <a:uLnTx/>
                <a:uFillTx/>
                <a:latin typeface="Franklin Gothic Book" panose="020B0503020102020204" pitchFamily="34" charset="0"/>
                <a:ea typeface="+mj-ea"/>
                <a:cs typeface="+mj-cs"/>
              </a:rPr>
              <a:t>Change at the Speed of Trust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700" b="0" i="0" u="none" strike="noStrike" kern="1200" cap="none" spc="0" normalizeH="0" baseline="0" noProof="0" dirty="0">
              <a:ln>
                <a:noFill/>
              </a:ln>
              <a:solidFill>
                <a:prstClr val="white"/>
              </a:solidFill>
              <a:effectLst/>
              <a:uLnTx/>
              <a:uFillTx/>
              <a:latin typeface="Franklin Gothic Book" panose="020B05030201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Franklin Gothic Book" panose="020B0503020102020204" pitchFamily="34" charset="0"/>
                <a:ea typeface="+mj-ea"/>
                <a:cs typeface="+mj-cs"/>
              </a:rPr>
              <a:t>Advancing Educational Opportunity through Cross-Sector Collaboration in Louisville, KY</a:t>
            </a:r>
            <a:endParaRPr kumimoji="0" lang="en-US" sz="6400" b="0" i="0" u="none" strike="noStrike" kern="1200" cap="none" spc="0" normalizeH="0" baseline="0" noProof="0" dirty="0">
              <a:ln>
                <a:noFill/>
              </a:ln>
              <a:solidFill>
                <a:prstClr val="white"/>
              </a:solidFill>
              <a:effectLst/>
              <a:uLnTx/>
              <a:uFillTx/>
              <a:latin typeface="Franklin Gothic Book" panose="020B0503020102020204" pitchFamily="34" charset="0"/>
              <a:ea typeface="+mj-ea"/>
              <a:cs typeface="+mj-cs"/>
            </a:endParaRPr>
          </a:p>
        </p:txBody>
      </p:sp>
    </p:spTree>
    <p:extLst>
      <p:ext uri="{BB962C8B-B14F-4D97-AF65-F5344CB8AC3E}">
        <p14:creationId xmlns:p14="http://schemas.microsoft.com/office/powerpoint/2010/main" val="3213723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6" b="25099"/>
          <a:stretch/>
        </p:blipFill>
        <p:spPr>
          <a:xfrm>
            <a:off x="-1" y="-1"/>
            <a:ext cx="12916911" cy="6858001"/>
          </a:xfrm>
        </p:spPr>
      </p:pic>
      <p:sp>
        <p:nvSpPr>
          <p:cNvPr id="2" name="TextBox 1"/>
          <p:cNvSpPr txBox="1"/>
          <p:nvPr/>
        </p:nvSpPr>
        <p:spPr>
          <a:xfrm>
            <a:off x="6181344" y="503834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txBox="1">
            <a:spLocks/>
          </p:cNvSpPr>
          <p:nvPr/>
        </p:nvSpPr>
        <p:spPr>
          <a:xfrm>
            <a:off x="5373859" y="1"/>
            <a:ext cx="6818142" cy="6857999"/>
          </a:xfrm>
          <a:prstGeom prst="rect">
            <a:avLst/>
          </a:prstGeom>
          <a:solidFill>
            <a:schemeClr val="bg1">
              <a:alpha val="69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“The nature of these collective models is not speed. What kind of leadership do you bring to these massive collective impact models? Most of them fail, it seems to me, as I look at them around the country.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A lot of progress has been made about the vision and what we want. But then people start turning over and you bring in new people…. So, you’re getting consensus on something that there was consensus about two years ago.</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I find myself wondering, ‘Are we not moving fast enough or is it just me?’”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7E6E6">
                    <a:lumMod val="50000"/>
                  </a:srgbClr>
                </a:solidFill>
                <a:effectLst/>
                <a:uLnTx/>
                <a:uFillTx/>
                <a:latin typeface="Franklin Gothic Book" panose="020B0503020102020204" pitchFamily="34" charset="0"/>
                <a:ea typeface="+mj-ea"/>
                <a:cs typeface="+mj-cs"/>
              </a:rPr>
              <a:t>—Mayor Greg Fischer</a:t>
            </a:r>
          </a:p>
        </p:txBody>
      </p:sp>
    </p:spTree>
    <p:extLst>
      <p:ext uri="{BB962C8B-B14F-4D97-AF65-F5344CB8AC3E}">
        <p14:creationId xmlns:p14="http://schemas.microsoft.com/office/powerpoint/2010/main" val="138847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513F981-A625-4EA6-96DF-CC49CBA662B2}"/>
              </a:ext>
            </a:extLst>
          </p:cNvPr>
          <p:cNvSpPr txBox="1">
            <a:spLocks/>
          </p:cNvSpPr>
          <p:nvPr/>
        </p:nvSpPr>
        <p:spPr>
          <a:xfrm>
            <a:off x="731196" y="1888158"/>
            <a:ext cx="10515600" cy="27200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dirty="0">
                <a:latin typeface="Franklin Gothic Book" panose="020B0503020102020204" pitchFamily="34" charset="0"/>
              </a:rPr>
              <a:t>1. Yes, it is moving at the </a:t>
            </a:r>
            <a:r>
              <a:rPr lang="en-US" b="1" dirty="0">
                <a:latin typeface="Franklin Gothic Book" panose="020B0503020102020204" pitchFamily="34" charset="0"/>
              </a:rPr>
              <a:t>right speed</a:t>
            </a:r>
            <a:endParaRPr lang="en-US" dirty="0">
              <a:latin typeface="Franklin Gothic Book" panose="020B0503020102020204" pitchFamily="34" charset="0"/>
            </a:endParaRPr>
          </a:p>
          <a:p>
            <a:endParaRPr lang="en-US" dirty="0"/>
          </a:p>
          <a:p>
            <a:pPr algn="l"/>
            <a:r>
              <a:rPr lang="en-US" dirty="0">
                <a:latin typeface="Franklin Gothic Book" panose="020B0503020102020204" pitchFamily="34" charset="0"/>
              </a:rPr>
              <a:t>2. No, it should </a:t>
            </a:r>
            <a:r>
              <a:rPr lang="en-US" b="1" dirty="0">
                <a:latin typeface="Franklin Gothic Book" panose="020B0503020102020204" pitchFamily="34" charset="0"/>
              </a:rPr>
              <a:t>slow down</a:t>
            </a:r>
            <a:r>
              <a:rPr lang="en-US" dirty="0">
                <a:latin typeface="Franklin Gothic Book" panose="020B0503020102020204" pitchFamily="34" charset="0"/>
              </a:rPr>
              <a:t> to be truly successful in the end</a:t>
            </a:r>
          </a:p>
          <a:p>
            <a:endParaRPr lang="en-US" dirty="0">
              <a:latin typeface="Franklin Gothic Book" panose="020B0503020102020204" pitchFamily="34" charset="0"/>
            </a:endParaRPr>
          </a:p>
          <a:p>
            <a:pPr algn="l"/>
            <a:r>
              <a:rPr lang="en-US" dirty="0">
                <a:latin typeface="Franklin Gothic Book" panose="020B0503020102020204" pitchFamily="34" charset="0"/>
              </a:rPr>
              <a:t>3. No, it should </a:t>
            </a:r>
            <a:r>
              <a:rPr lang="en-US" b="1" dirty="0">
                <a:latin typeface="Franklin Gothic Book" panose="020B0503020102020204" pitchFamily="34" charset="0"/>
              </a:rPr>
              <a:t>move</a:t>
            </a:r>
            <a:r>
              <a:rPr lang="en-US" dirty="0">
                <a:latin typeface="Franklin Gothic Book" panose="020B0503020102020204" pitchFamily="34" charset="0"/>
              </a:rPr>
              <a:t> </a:t>
            </a:r>
            <a:r>
              <a:rPr lang="en-US" b="1" dirty="0">
                <a:latin typeface="Franklin Gothic Book" panose="020B0503020102020204" pitchFamily="34" charset="0"/>
              </a:rPr>
              <a:t>faster </a:t>
            </a:r>
            <a:r>
              <a:rPr lang="en-US" dirty="0">
                <a:latin typeface="Franklin Gothic Book" panose="020B0503020102020204" pitchFamily="34" charset="0"/>
              </a:rPr>
              <a:t>to produce results for students now</a:t>
            </a:r>
          </a:p>
        </p:txBody>
      </p:sp>
      <p:sp>
        <p:nvSpPr>
          <p:cNvPr id="11" name="Title 1">
            <a:extLst>
              <a:ext uri="{FF2B5EF4-FFF2-40B4-BE49-F238E27FC236}">
                <a16:creationId xmlns:a16="http://schemas.microsoft.com/office/drawing/2014/main" id="{FA7599F8-131A-452F-90FF-C8C621D8ABC0}"/>
              </a:ext>
            </a:extLst>
          </p:cNvPr>
          <p:cNvSpPr txBox="1">
            <a:spLocks/>
          </p:cNvSpPr>
          <p:nvPr/>
        </p:nvSpPr>
        <p:spPr>
          <a:xfrm>
            <a:off x="474278" y="739311"/>
            <a:ext cx="11029436" cy="579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solidFill>
                  <a:srgbClr val="A61D32"/>
                </a:solidFill>
                <a:latin typeface="Arial" charset="0"/>
                <a:ea typeface="Arial" charset="0"/>
                <a:cs typeface="Arial" charset="0"/>
              </a:rPr>
              <a:t> </a:t>
            </a:r>
          </a:p>
          <a:p>
            <a:pPr algn="l"/>
            <a:r>
              <a:rPr lang="en-US" sz="3600" b="1" dirty="0">
                <a:solidFill>
                  <a:srgbClr val="A61D32"/>
                </a:solidFill>
                <a:latin typeface="Arial" charset="0"/>
                <a:ea typeface="Arial" charset="0"/>
                <a:cs typeface="Arial" charset="0"/>
              </a:rPr>
              <a:t>Was this collaboration moving at the right speed? </a:t>
            </a:r>
          </a:p>
        </p:txBody>
      </p:sp>
    </p:spTree>
    <p:extLst>
      <p:ext uri="{BB962C8B-B14F-4D97-AF65-F5344CB8AC3E}">
        <p14:creationId xmlns:p14="http://schemas.microsoft.com/office/powerpoint/2010/main" val="3777632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Harvard - Center For Cities">
      <a:dk1>
        <a:srgbClr val="000000"/>
      </a:dk1>
      <a:lt1>
        <a:srgbClr val="FFFFFF"/>
      </a:lt1>
      <a:dk2>
        <a:srgbClr val="A81E31"/>
      </a:dk2>
      <a:lt2>
        <a:srgbClr val="E7E6E6"/>
      </a:lt2>
      <a:accent1>
        <a:srgbClr val="451130"/>
      </a:accent1>
      <a:accent2>
        <a:srgbClr val="EC4536"/>
      </a:accent2>
      <a:accent3>
        <a:srgbClr val="773057"/>
      </a:accent3>
      <a:accent4>
        <a:srgbClr val="FFCF0B"/>
      </a:accent4>
      <a:accent5>
        <a:srgbClr val="A81E31"/>
      </a:accent5>
      <a:accent6>
        <a:srgbClr val="767776"/>
      </a:accent6>
      <a:hlink>
        <a:srgbClr val="A81E31"/>
      </a:hlink>
      <a:folHlink>
        <a:srgbClr val="A81E3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18647</TotalTime>
  <Words>2984</Words>
  <Application>Microsoft Office PowerPoint</Application>
  <PresentationFormat>Widescreen</PresentationFormat>
  <Paragraphs>660</Paragraphs>
  <Slides>34</Slides>
  <Notes>31</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34</vt:i4>
      </vt:variant>
    </vt:vector>
  </HeadingPairs>
  <TitlesOfParts>
    <vt:vector size="47" baseType="lpstr">
      <vt:lpstr>Arial</vt:lpstr>
      <vt:lpstr>Arial Nova</vt:lpstr>
      <vt:lpstr>Calibri</vt:lpstr>
      <vt:lpstr>Calibri Light</vt:lpstr>
      <vt:lpstr>fieldwork</vt:lpstr>
      <vt:lpstr>Franklin Gothic Book</vt:lpstr>
      <vt:lpstr>Franklin Gothic Demi</vt:lpstr>
      <vt:lpstr>Times New Roman</vt:lpstr>
      <vt:lpstr>Office Theme</vt:lpstr>
      <vt:lpstr>Office Theme</vt:lpstr>
      <vt:lpstr>2_Office Theme</vt:lpstr>
      <vt:lpstr>1_Office Theme</vt:lpstr>
      <vt:lpstr>5_Office Theme</vt:lpstr>
      <vt:lpstr>PowerPoint Presentation</vt:lpstr>
      <vt:lpstr>Every city is unique</vt:lpstr>
      <vt:lpstr>Yet, all city leaders  face similar challenges</vt:lpstr>
      <vt:lpstr>PowerPoint Presentation</vt:lpstr>
      <vt:lpstr>Capabilities for Cross- Sector Collaboration</vt:lpstr>
      <vt:lpstr>Goals for this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Marland Cole on evolve502</vt:lpstr>
      <vt:lpstr>PowerPoint Presentation</vt:lpstr>
      <vt:lpstr>PowerPoint Presentation</vt:lpstr>
      <vt:lpstr>  Cross-Sector Collaboration in Cities: Learning Journey or Blame Game? (forthcoming) Pulido-Gomez et.al. R &amp; R from Journal of Public Administration Research and Theory (JPART)</vt:lpstr>
      <vt:lpstr>PowerPoint Presentation</vt:lpstr>
      <vt:lpstr>PowerPoint Presentation</vt:lpstr>
      <vt:lpstr>PowerPoint Presentation</vt:lpstr>
      <vt:lpstr>PowerPoint Presentation</vt:lpstr>
      <vt:lpstr>PowerPoint Presentation</vt:lpstr>
      <vt:lpstr>PowerPoint Presentation</vt:lpstr>
      <vt:lpstr>Some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Bonnett, Arielle</cp:lastModifiedBy>
  <cp:revision>254</cp:revision>
  <cp:lastPrinted>2024-03-05T19:51:14Z</cp:lastPrinted>
  <dcterms:created xsi:type="dcterms:W3CDTF">2018-01-23T19:47:07Z</dcterms:created>
  <dcterms:modified xsi:type="dcterms:W3CDTF">2024-07-09T00:50:02Z</dcterms:modified>
</cp:coreProperties>
</file>